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8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4" r:id="rId68"/>
    <p:sldId id="325" r:id="rId69"/>
    <p:sldId id="323" r:id="rId70"/>
    <p:sldId id="327" r:id="rId71"/>
    <p:sldId id="328" r:id="rId72"/>
    <p:sldId id="326" r:id="rId73"/>
    <p:sldId id="329" r:id="rId74"/>
    <p:sldId id="330" r:id="rId75"/>
    <p:sldId id="331" r:id="rId76"/>
    <p:sldId id="332" r:id="rId77"/>
    <p:sldId id="333" r:id="rId78"/>
    <p:sldId id="334" r:id="rId79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11FF"/>
    <a:srgbClr val="F74745"/>
    <a:srgbClr val="F0B8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/>
    <p:restoredTop sz="88829"/>
  </p:normalViewPr>
  <p:slideViewPr>
    <p:cSldViewPr snapToGrid="0" snapToObjects="1">
      <p:cViewPr varScale="1">
        <p:scale>
          <a:sx n="145" d="100"/>
          <a:sy n="145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89D39-AF6D-2F4E-8456-1FBCE0A4B084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E3B1B-9E0E-1649-B65E-0F2FBCCEC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54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0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0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0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3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12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65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>
                <a:latin typeface="Helvetica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GMU CS475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3FEAB63E-74B1-D643-A3C6-246018F1E4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67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0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3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5400"/>
            <a:ext cx="7886700" cy="1325563"/>
          </a:xfrm>
        </p:spPr>
        <p:txBody>
          <a:bodyPr/>
          <a:lstStyle>
            <a:lvl1pPr>
              <a:defRPr b="0" i="0">
                <a:latin typeface="Franklin Gothic Medium Cond" panose="020B0606030402020204" pitchFamily="34" charset="0"/>
                <a:ea typeface="Helvetica Neue" panose="02000503000000020004" pitchFamily="2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4790114"/>
          </a:xfrm>
        </p:spPr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65408"/>
            <a:ext cx="20574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65408"/>
            <a:ext cx="30861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65408"/>
            <a:ext cx="20574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fld id="{3FEAB63E-74B1-D643-A3C6-246018F1E4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3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6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4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3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33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1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46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GMU CS475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3FEAB63E-74B1-D643-A3C6-246018F1E4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7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E223CCE-4022-DB4F-B6E3-2534C1445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3774141" y="39746"/>
            <a:ext cx="6441074" cy="6818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8B1CE-3582-994D-8513-90709B7B4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>
            <a:normAutofit/>
          </a:bodyPr>
          <a:lstStyle/>
          <a:p>
            <a:r>
              <a:rPr lang="en-US" b="1" dirty="0"/>
              <a:t>Time &amp; Clocks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65C0CB-8D6B-7540-B4CE-AC2F71F123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151598" y="143375"/>
            <a:ext cx="2505365" cy="16180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DCCDF1-53EC-984F-82B2-22293BFE00F2}"/>
              </a:ext>
            </a:extLst>
          </p:cNvPr>
          <p:cNvSpPr txBox="1"/>
          <p:nvPr/>
        </p:nvSpPr>
        <p:spPr>
          <a:xfrm>
            <a:off x="151598" y="6097607"/>
            <a:ext cx="64970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Some material taken/derived from: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Princeton COS-418 materials created by Michael Freedman and Wyatt Lloyd.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MIT 6.824 by Robert Morris, Frans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Kaashoek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and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Nickolai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Zeldovich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</a:p>
          <a:p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Licensed for use under a Creative Commons Attribution-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NonCommercial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ShareAlike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3.0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Unported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License.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F25DB31-64C0-824A-8056-FB7C6ADA7581}"/>
              </a:ext>
            </a:extLst>
          </p:cNvPr>
          <p:cNvSpPr txBox="1">
            <a:spLocks/>
          </p:cNvSpPr>
          <p:nvPr/>
        </p:nvSpPr>
        <p:spPr>
          <a:xfrm>
            <a:off x="497264" y="3557514"/>
            <a:ext cx="8149472" cy="166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CS 475: Concurrent &amp; Distributed Systems (Fall 2021)</a:t>
            </a:r>
          </a:p>
          <a:p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Lecture 6</a:t>
            </a:r>
          </a:p>
          <a:p>
            <a:endParaRPr lang="en-US" sz="2800" dirty="0"/>
          </a:p>
          <a:p>
            <a:r>
              <a:rPr lang="en-US" sz="2800" dirty="0"/>
              <a:t>Yue Cheng</a:t>
            </a:r>
          </a:p>
        </p:txBody>
      </p:sp>
    </p:spTree>
    <p:extLst>
      <p:ext uri="{BB962C8B-B14F-4D97-AF65-F5344CB8AC3E}">
        <p14:creationId xmlns:p14="http://schemas.microsoft.com/office/powerpoint/2010/main" val="321630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C41A-06AF-3E41-AD9B-2C4F0A68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to a time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F7A4-66B6-C044-98D9-D926BC255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server with an accurate clock (e.g., GPS-receiver)</a:t>
            </a:r>
          </a:p>
          <a:p>
            <a:pPr lvl="1"/>
            <a:r>
              <a:rPr lang="en-US" dirty="0"/>
              <a:t>Could simply issue an RPC to obtain the time: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this doesn’t account for network latency</a:t>
            </a:r>
          </a:p>
          <a:p>
            <a:pPr lvl="1"/>
            <a:r>
              <a:rPr lang="en-US" dirty="0"/>
              <a:t>Message delays will have </a:t>
            </a:r>
            <a:r>
              <a:rPr lang="en-US" dirty="0">
                <a:solidFill>
                  <a:srgbClr val="C00000"/>
                </a:solidFill>
              </a:rPr>
              <a:t>outdated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server’s answer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760D3-2B81-C640-9952-8CA7C1DC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903EE-AC36-9349-94C2-2724D1038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4A41E-962F-534C-A3DE-86BA1419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B1CB19-CE4C-6D45-84C4-A314C30E33E4}"/>
              </a:ext>
            </a:extLst>
          </p:cNvPr>
          <p:cNvSpPr>
            <a:spLocks/>
          </p:cNvSpPr>
          <p:nvPr/>
        </p:nvSpPr>
        <p:spPr bwMode="auto">
          <a:xfrm>
            <a:off x="2442575" y="322857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ea typeface="Gill Sans" pitchFamily="-84" charset="0"/>
                <a:cs typeface="Arial"/>
              </a:rPr>
              <a:t>Client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22DCA-E180-B742-BFBC-9D4EE5621283}"/>
              </a:ext>
            </a:extLst>
          </p:cNvPr>
          <p:cNvSpPr txBox="1"/>
          <p:nvPr/>
        </p:nvSpPr>
        <p:spPr>
          <a:xfrm rot="373032">
            <a:off x="3621807" y="3559634"/>
            <a:ext cx="151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Time of day?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9BDE6E-2C20-CC47-ADBF-2ED26C0538B1}"/>
              </a:ext>
            </a:extLst>
          </p:cNvPr>
          <p:cNvCxnSpPr>
            <a:stCxn id="13" idx="2"/>
          </p:cNvCxnSpPr>
          <p:nvPr/>
        </p:nvCxnSpPr>
        <p:spPr>
          <a:xfrm>
            <a:off x="3254852" y="3669162"/>
            <a:ext cx="778" cy="1510711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0B7066-B12E-E24D-A99E-3DF92A9E6DB7}"/>
              </a:ext>
            </a:extLst>
          </p:cNvPr>
          <p:cNvCxnSpPr>
            <a:stCxn id="14" idx="2"/>
          </p:cNvCxnSpPr>
          <p:nvPr/>
        </p:nvCxnSpPr>
        <p:spPr>
          <a:xfrm>
            <a:off x="5505267" y="3669162"/>
            <a:ext cx="0" cy="1481512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FB3251-B588-0848-8D03-87CDD89B0D07}"/>
              </a:ext>
            </a:extLst>
          </p:cNvPr>
          <p:cNvSpPr txBox="1"/>
          <p:nvPr/>
        </p:nvSpPr>
        <p:spPr>
          <a:xfrm>
            <a:off x="5610545" y="4750564"/>
            <a:ext cx="86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Time ↓</a:t>
            </a:r>
          </a:p>
        </p:txBody>
      </p: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559FC799-256D-DE4C-AF5B-481DE1774554}"/>
              </a:ext>
            </a:extLst>
          </p:cNvPr>
          <p:cNvCxnSpPr/>
          <p:nvPr/>
        </p:nvCxnSpPr>
        <p:spPr>
          <a:xfrm flipH="1" flipV="1">
            <a:off x="3254853" y="3851250"/>
            <a:ext cx="2250414" cy="2521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8">
            <a:extLst>
              <a:ext uri="{FF2B5EF4-FFF2-40B4-BE49-F238E27FC236}">
                <a16:creationId xmlns:a16="http://schemas.microsoft.com/office/drawing/2014/main" id="{B65DAACF-6590-3D41-BCF3-8C9BD1DF31B1}"/>
              </a:ext>
            </a:extLst>
          </p:cNvPr>
          <p:cNvCxnSpPr/>
          <p:nvPr/>
        </p:nvCxnSpPr>
        <p:spPr>
          <a:xfrm flipV="1">
            <a:off x="3254851" y="4361438"/>
            <a:ext cx="2250416" cy="35157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32216F-6E61-134C-85B4-937B0C9A1D97}"/>
              </a:ext>
            </a:extLst>
          </p:cNvPr>
          <p:cNvSpPr txBox="1"/>
          <p:nvPr/>
        </p:nvSpPr>
        <p:spPr>
          <a:xfrm rot="21147479">
            <a:off x="3799120" y="413757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2:50 PM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AE94A5-3186-7844-AED1-B3C4677F620E}"/>
              </a:ext>
            </a:extLst>
          </p:cNvPr>
          <p:cNvSpPr>
            <a:spLocks/>
          </p:cNvSpPr>
          <p:nvPr/>
        </p:nvSpPr>
        <p:spPr bwMode="auto">
          <a:xfrm>
            <a:off x="5890252" y="3234196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ea typeface="Gill Sans" pitchFamily="-84" charset="0"/>
                <a:cs typeface="Arial"/>
              </a:rPr>
              <a:t>Server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AECC9B6-E2AF-4E49-89CB-A5D168208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943" y="3017817"/>
            <a:ext cx="674218" cy="6742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BD8735-7128-164F-A2BF-CC9C7C314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819" y="3017817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33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7"/>
            <a:ext cx="5292224" cy="906495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Client sends a </a:t>
            </a:r>
            <a:r>
              <a:rPr lang="en-US" b="1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request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</a:t>
            </a:r>
            <a:r>
              <a:rPr lang="en-US" b="1" dirty="0">
                <a:ea typeface="Helvetica Neue Medium" charset="0"/>
                <a:cs typeface="Helvetica Neue Medium" charset="0"/>
              </a:rPr>
              <a:t>packet, timestamped with its local clock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885A60-3DA9-8840-8F7A-4ECD18189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85" y="1461177"/>
            <a:ext cx="674218" cy="6742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21E7FA-93B8-F44F-97DF-BDC238228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61" y="1461177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78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8"/>
            <a:ext cx="5292224" cy="2232616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b="1" dirty="0"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646241-F2D9-504D-94DA-EC5BFBDFE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85" y="1461177"/>
            <a:ext cx="674218" cy="6742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3EA3F2-7755-424A-A4C4-190639484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61" y="1461177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91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8"/>
            <a:ext cx="5292224" cy="3112992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Server sends a </a:t>
            </a:r>
            <a:r>
              <a:rPr lang="en-US" b="1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response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</a:t>
            </a:r>
            <a:r>
              <a:rPr lang="en-US" b="1" dirty="0">
                <a:ea typeface="Helvetica Neue Medium" charset="0"/>
                <a:cs typeface="Helvetica Neue Medium" charset="0"/>
              </a:rPr>
              <a:t>packet with its local clock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b="1" dirty="0">
                <a:ea typeface="Helvetica Neue Medium" charset="0"/>
                <a:cs typeface="Helvetica Neue Medium" charset="0"/>
              </a:rPr>
              <a:t> and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2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78937B6B-F4D9-DA4D-9AF0-8E938D747738}"/>
              </a:ext>
            </a:extLst>
          </p:cNvPr>
          <p:cNvCxnSpPr/>
          <p:nvPr/>
        </p:nvCxnSpPr>
        <p:spPr>
          <a:xfrm flipV="1">
            <a:off x="6018598" y="3972620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D2F35B-DE67-A54E-AF80-B9659DE08878}"/>
              </a:ext>
            </a:extLst>
          </p:cNvPr>
          <p:cNvGrpSpPr/>
          <p:nvPr/>
        </p:nvGrpSpPr>
        <p:grpSpPr>
          <a:xfrm>
            <a:off x="6164273" y="3768676"/>
            <a:ext cx="2515429" cy="1045933"/>
            <a:chOff x="6322107" y="4197758"/>
            <a:chExt cx="2515429" cy="10459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1A4E78-F3A4-0240-9F52-1531176925A0}"/>
                </a:ext>
              </a:extLst>
            </p:cNvPr>
            <p:cNvSpPr txBox="1"/>
            <p:nvPr/>
          </p:nvSpPr>
          <p:spPr>
            <a:xfrm>
              <a:off x="8426846" y="4197758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5718FC-F7AC-6E49-B5E5-E737C5533FF0}"/>
                </a:ext>
              </a:extLst>
            </p:cNvPr>
            <p:cNvSpPr/>
            <p:nvPr/>
          </p:nvSpPr>
          <p:spPr>
            <a:xfrm rot="20798430">
              <a:off x="7533954" y="4653908"/>
              <a:ext cx="736891" cy="35215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2</a:t>
              </a:r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,T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  <a:endPara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3A6449-F748-5D4A-AD38-82E0FD445679}"/>
                </a:ext>
              </a:extLst>
            </p:cNvPr>
            <p:cNvSpPr txBox="1"/>
            <p:nvPr/>
          </p:nvSpPr>
          <p:spPr>
            <a:xfrm rot="20836752">
              <a:off x="6322107" y="487435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latin typeface="Helvetica" pitchFamily="2" charset="0"/>
                  <a:ea typeface="Helvetica Neue Medium" charset="0"/>
                  <a:cs typeface="Helvetica Neue Medium" charset="0"/>
                </a:rPr>
                <a:t>response: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202F2B5A-42A4-6447-B02C-F0C2FF6EF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85" y="1461177"/>
            <a:ext cx="674218" cy="6742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4B75E0-4B72-F841-8C39-74FDD61EB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61" y="1461177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00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7"/>
            <a:ext cx="5292224" cy="4275387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sends a response packet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3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and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Client locally timestamps its receipt of the server’s response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78937B6B-F4D9-DA4D-9AF0-8E938D747738}"/>
              </a:ext>
            </a:extLst>
          </p:cNvPr>
          <p:cNvCxnSpPr/>
          <p:nvPr/>
        </p:nvCxnSpPr>
        <p:spPr>
          <a:xfrm flipV="1">
            <a:off x="6018598" y="3972620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BB17B6-4A43-C442-A1CC-12F07BA582B0}"/>
              </a:ext>
            </a:extLst>
          </p:cNvPr>
          <p:cNvSpPr txBox="1"/>
          <p:nvPr/>
        </p:nvSpPr>
        <p:spPr>
          <a:xfrm>
            <a:off x="5582260" y="428229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D2F35B-DE67-A54E-AF80-B9659DE08878}"/>
              </a:ext>
            </a:extLst>
          </p:cNvPr>
          <p:cNvGrpSpPr/>
          <p:nvPr/>
        </p:nvGrpSpPr>
        <p:grpSpPr>
          <a:xfrm>
            <a:off x="6164273" y="3768676"/>
            <a:ext cx="2515429" cy="1045933"/>
            <a:chOff x="6322107" y="4197758"/>
            <a:chExt cx="2515429" cy="10459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1A4E78-F3A4-0240-9F52-1531176925A0}"/>
                </a:ext>
              </a:extLst>
            </p:cNvPr>
            <p:cNvSpPr txBox="1"/>
            <p:nvPr/>
          </p:nvSpPr>
          <p:spPr>
            <a:xfrm>
              <a:off x="8426846" y="4197758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5718FC-F7AC-6E49-B5E5-E737C5533FF0}"/>
                </a:ext>
              </a:extLst>
            </p:cNvPr>
            <p:cNvSpPr/>
            <p:nvPr/>
          </p:nvSpPr>
          <p:spPr>
            <a:xfrm rot="20798430">
              <a:off x="7533954" y="4653908"/>
              <a:ext cx="736891" cy="35215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2</a:t>
              </a:r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,T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  <a:endPara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3A6449-F748-5D4A-AD38-82E0FD445679}"/>
                </a:ext>
              </a:extLst>
            </p:cNvPr>
            <p:cNvSpPr txBox="1"/>
            <p:nvPr/>
          </p:nvSpPr>
          <p:spPr>
            <a:xfrm rot="20836752">
              <a:off x="6322107" y="487435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latin typeface="Helvetica" pitchFamily="2" charset="0"/>
                  <a:ea typeface="Helvetica Neue Medium" charset="0"/>
                  <a:cs typeface="Helvetica Neue Medium" charset="0"/>
                </a:rPr>
                <a:t>response: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8E5680F2-DFD2-0C43-B12C-D9D64895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85" y="1461177"/>
            <a:ext cx="674218" cy="6742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C20EEC0-6309-3E48-A1B5-7D0035E54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61" y="1461177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43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7"/>
            <a:ext cx="5292224" cy="4275387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sends a response packet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3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and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Client locally timestamps its receipt of the server’s response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78937B6B-F4D9-DA4D-9AF0-8E938D747738}"/>
              </a:ext>
            </a:extLst>
          </p:cNvPr>
          <p:cNvCxnSpPr/>
          <p:nvPr/>
        </p:nvCxnSpPr>
        <p:spPr>
          <a:xfrm flipV="1">
            <a:off x="6018598" y="3972620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BB17B6-4A43-C442-A1CC-12F07BA582B0}"/>
              </a:ext>
            </a:extLst>
          </p:cNvPr>
          <p:cNvSpPr txBox="1"/>
          <p:nvPr/>
        </p:nvSpPr>
        <p:spPr>
          <a:xfrm>
            <a:off x="5582260" y="428229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D2F35B-DE67-A54E-AF80-B9659DE08878}"/>
              </a:ext>
            </a:extLst>
          </p:cNvPr>
          <p:cNvGrpSpPr/>
          <p:nvPr/>
        </p:nvGrpSpPr>
        <p:grpSpPr>
          <a:xfrm>
            <a:off x="6164273" y="3768676"/>
            <a:ext cx="2515429" cy="1045933"/>
            <a:chOff x="6322107" y="4197758"/>
            <a:chExt cx="2515429" cy="10459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1A4E78-F3A4-0240-9F52-1531176925A0}"/>
                </a:ext>
              </a:extLst>
            </p:cNvPr>
            <p:cNvSpPr txBox="1"/>
            <p:nvPr/>
          </p:nvSpPr>
          <p:spPr>
            <a:xfrm>
              <a:off x="8426846" y="4197758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5718FC-F7AC-6E49-B5E5-E737C5533FF0}"/>
                </a:ext>
              </a:extLst>
            </p:cNvPr>
            <p:cNvSpPr/>
            <p:nvPr/>
          </p:nvSpPr>
          <p:spPr>
            <a:xfrm rot="20798430">
              <a:off x="7533954" y="4653908"/>
              <a:ext cx="736891" cy="35215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2</a:t>
              </a:r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,T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  <a:endPara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3A6449-F748-5D4A-AD38-82E0FD445679}"/>
                </a:ext>
              </a:extLst>
            </p:cNvPr>
            <p:cNvSpPr txBox="1"/>
            <p:nvPr/>
          </p:nvSpPr>
          <p:spPr>
            <a:xfrm rot="20836752">
              <a:off x="6322107" y="487435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latin typeface="Helvetica" pitchFamily="2" charset="0"/>
                  <a:ea typeface="Helvetica Neue Medium" charset="0"/>
                  <a:cs typeface="Helvetica Neue Medium" charset="0"/>
                </a:rPr>
                <a:t>response: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A61F2F6-65DC-474C-8426-94ACF464785E}"/>
              </a:ext>
            </a:extLst>
          </p:cNvPr>
          <p:cNvSpPr txBox="1"/>
          <p:nvPr/>
        </p:nvSpPr>
        <p:spPr>
          <a:xfrm>
            <a:off x="429125" y="5644389"/>
            <a:ext cx="8285750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How can the client use these timestamps to synchronize its local clock to the server’s local clock?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BFA0A1F-63C9-F94E-8668-4F2E61CC1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85" y="1461177"/>
            <a:ext cx="674218" cy="67421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EA7BA06-EFB4-4240-BF7A-61B9E4DF5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61" y="1461177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49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3"/>
            <a:ext cx="5090010" cy="831464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1F14CBB-54EB-CD4C-8227-5F08FFCF8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907" y="1744796"/>
            <a:ext cx="674218" cy="6742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B0106F8-E7E1-8240-9733-05FEBD7A0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3" y="1744796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30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841296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ED57C80-5B82-6F45-81AD-FC20EF068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907" y="1744796"/>
            <a:ext cx="674218" cy="6742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25E812D-6700-7949-81C3-0E69CE3A9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3" y="1744796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64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1811922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But client knows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, not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baseline="-25000" dirty="0" err="1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resp</a:t>
            </a:r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4EFB440-8980-6545-AF55-18C797F96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907" y="1744796"/>
            <a:ext cx="674218" cy="6742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16328F5-6891-C547-93A0-199D15351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3" y="1744796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06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1811922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But client knows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, not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baseline="-25000" dirty="0" err="1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resp</a:t>
            </a:r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D04777-C5E8-6640-8446-E8A23741DB04}"/>
              </a:ext>
            </a:extLst>
          </p:cNvPr>
          <p:cNvSpPr txBox="1"/>
          <p:nvPr/>
        </p:nvSpPr>
        <p:spPr>
          <a:xfrm>
            <a:off x="1089783" y="4490575"/>
            <a:ext cx="3380544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Assume: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req</a:t>
            </a:r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 ≈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AC2F391-84DD-204B-BB79-4B31E3DA0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907" y="1744796"/>
            <a:ext cx="674218" cy="67421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35C9A5-867E-624C-9C2D-6B99D77D7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3" y="1744796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7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The need for time synchronization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“Wall clock time” synchronization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Logical Time: </a:t>
            </a:r>
            <a:r>
              <a:rPr lang="en-US" altLang="en-US" dirty="0" err="1"/>
              <a:t>Lamport</a:t>
            </a:r>
            <a:r>
              <a:rPr lang="en-US" altLang="en-US" dirty="0"/>
              <a:t> Clocks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Vector clocks</a:t>
            </a:r>
          </a:p>
          <a:p>
            <a:pPr lvl="1"/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75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1811922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But client knows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, not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baseline="-25000" dirty="0" err="1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resp</a:t>
            </a:r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D04777-C5E8-6640-8446-E8A23741DB04}"/>
              </a:ext>
            </a:extLst>
          </p:cNvPr>
          <p:cNvSpPr txBox="1"/>
          <p:nvPr/>
        </p:nvSpPr>
        <p:spPr>
          <a:xfrm>
            <a:off x="1089783" y="4490575"/>
            <a:ext cx="3380544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Assume: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req</a:t>
            </a:r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 ≈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10BAA3-F97D-EE41-A9B6-E0358BB40B89}"/>
              </a:ext>
            </a:extLst>
          </p:cNvPr>
          <p:cNvSpPr txBox="1"/>
          <p:nvPr/>
        </p:nvSpPr>
        <p:spPr>
          <a:xfrm>
            <a:off x="670253" y="5619631"/>
            <a:ext cx="4250949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>
                <a:latin typeface="Helvetica Neue Medium" charset="0"/>
                <a:ea typeface="Helvetica Neue Medium" charset="0"/>
                <a:cs typeface="Helvetica Neue Medium" charset="0"/>
              </a:rPr>
              <a:t>Client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sz="2600" spc="-150">
                <a:latin typeface="Helvetica Neue Medium" charset="0"/>
                <a:ea typeface="Helvetica Neue Medium" charset="0"/>
                <a:cs typeface="Helvetica Neue Medium" charset="0"/>
              </a:rPr>
              <a:t>+ ½𝛿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7FA236-17A2-0A42-860F-ECFF1C159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907" y="1744796"/>
            <a:ext cx="674218" cy="6742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EC1B6-F972-B043-B136-A8679E5A1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3" y="1744796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26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F0B4-734B-9F41-9FD6-696F160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Clock synchronization: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00EA-6FDB-1B45-B336-35FB85817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13922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Clocks on different systems will always behave differently</a:t>
            </a:r>
          </a:p>
          <a:p>
            <a:pPr lvl="1"/>
            <a:r>
              <a:rPr lang="en-US" dirty="0"/>
              <a:t>Disagreement between machines can result in undesirable behavior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2714-F5AB-8F4D-9D5A-27D1CB84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040E-B76B-9A4F-B5F1-2C7F336F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4523A-DE4B-8A47-A2E0-6BDB24A0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50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F0B4-734B-9F41-9FD6-696F160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Clock synchronization: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00EA-6FDB-1B45-B336-35FB85817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34274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Clocks on different systems will always behave differently</a:t>
            </a:r>
          </a:p>
          <a:p>
            <a:pPr lvl="1"/>
            <a:r>
              <a:rPr lang="en-US" dirty="0"/>
              <a:t>Disagreement between machines can result in undesirable behavior</a:t>
            </a:r>
          </a:p>
          <a:p>
            <a:endParaRPr lang="en-US" dirty="0"/>
          </a:p>
          <a:p>
            <a:r>
              <a:rPr lang="en-US" dirty="0"/>
              <a:t>Clock synchronization algorithms</a:t>
            </a:r>
          </a:p>
          <a:p>
            <a:pPr lvl="1"/>
            <a:r>
              <a:rPr lang="en-US" dirty="0"/>
              <a:t>Rely on timestamps to estimate network delays</a:t>
            </a:r>
          </a:p>
          <a:p>
            <a:pPr lvl="1"/>
            <a:r>
              <a:rPr lang="en-US" dirty="0"/>
              <a:t>100s </a:t>
            </a:r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𝝁</a:t>
            </a:r>
            <a:r>
              <a:rPr lang="en-US" dirty="0"/>
              <a:t>s−</a:t>
            </a:r>
            <a:r>
              <a:rPr lang="en-US" dirty="0" err="1"/>
              <a:t>ms</a:t>
            </a:r>
            <a:r>
              <a:rPr lang="en-US" dirty="0"/>
              <a:t> accuracy</a:t>
            </a:r>
          </a:p>
          <a:p>
            <a:pPr lvl="1"/>
            <a:r>
              <a:rPr lang="en-US" dirty="0"/>
              <a:t>Clocks never exactly synchronized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2714-F5AB-8F4D-9D5A-27D1CB84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040E-B76B-9A4F-B5F1-2C7F336F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4523A-DE4B-8A47-A2E0-6BDB24A0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21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F0B4-734B-9F41-9FD6-696F160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Clock synchronization: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00EA-6FDB-1B45-B336-35FB85817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Clocks on different systems will always behave differently</a:t>
            </a:r>
          </a:p>
          <a:p>
            <a:pPr lvl="1"/>
            <a:r>
              <a:rPr lang="en-US" dirty="0"/>
              <a:t>Disagreement between machines can result in undesirable behavior</a:t>
            </a:r>
          </a:p>
          <a:p>
            <a:endParaRPr lang="en-US" dirty="0"/>
          </a:p>
          <a:p>
            <a:r>
              <a:rPr lang="en-US" dirty="0"/>
              <a:t>Clock synchronization algorithms</a:t>
            </a:r>
          </a:p>
          <a:p>
            <a:pPr lvl="1"/>
            <a:r>
              <a:rPr lang="en-US" dirty="0"/>
              <a:t>Rely on timestamps to estimate network delays</a:t>
            </a:r>
          </a:p>
          <a:p>
            <a:pPr lvl="1"/>
            <a:r>
              <a:rPr lang="en-US" dirty="0"/>
              <a:t>100s 𝝁s−</a:t>
            </a:r>
            <a:r>
              <a:rPr lang="en-US" dirty="0" err="1"/>
              <a:t>ms</a:t>
            </a:r>
            <a:r>
              <a:rPr lang="en-US" dirty="0"/>
              <a:t> accuracy</a:t>
            </a:r>
          </a:p>
          <a:p>
            <a:pPr lvl="1"/>
            <a:r>
              <a:rPr lang="en-US" dirty="0"/>
              <a:t>Clocks never exactly synchronized</a:t>
            </a:r>
          </a:p>
          <a:p>
            <a:pPr lvl="1"/>
            <a:endParaRPr lang="en-US" dirty="0"/>
          </a:p>
          <a:p>
            <a:r>
              <a:rPr lang="en-US" dirty="0"/>
              <a:t>Often </a:t>
            </a:r>
            <a:r>
              <a:rPr lang="en-US" dirty="0">
                <a:solidFill>
                  <a:srgbClr val="C00000"/>
                </a:solidFill>
              </a:rPr>
              <a:t>inadequate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for distributed systems</a:t>
            </a:r>
          </a:p>
          <a:p>
            <a:pPr lvl="1"/>
            <a:r>
              <a:rPr lang="en-US" dirty="0"/>
              <a:t>Often need to reason about the order of events</a:t>
            </a:r>
          </a:p>
          <a:p>
            <a:pPr lvl="1"/>
            <a:r>
              <a:rPr lang="en-US" dirty="0"/>
              <a:t>Might need precision on the order of 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2714-F5AB-8F4D-9D5A-27D1CB84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040E-B76B-9A4F-B5F1-2C7F336F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4523A-DE4B-8A47-A2E0-6BDB24A0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56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The need for time synchronization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“Wall clock time” synchronization</a:t>
            </a:r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Cristian’s algorithm</a:t>
            </a:r>
          </a:p>
          <a:p>
            <a:endParaRPr lang="en-US" altLang="en-US" dirty="0"/>
          </a:p>
          <a:p>
            <a:r>
              <a:rPr lang="en-US" altLang="en-US" b="1" dirty="0"/>
              <a:t>Logical Time: </a:t>
            </a:r>
            <a:r>
              <a:rPr lang="en-US" altLang="en-US" b="1" dirty="0" err="1"/>
              <a:t>Lamport</a:t>
            </a:r>
            <a:r>
              <a:rPr lang="en-US" altLang="en-US" b="1" dirty="0"/>
              <a:t> Clocks</a:t>
            </a:r>
          </a:p>
          <a:p>
            <a:endParaRPr lang="en-US" altLang="en-US" dirty="0"/>
          </a:p>
          <a:p>
            <a:r>
              <a:rPr lang="en-US" altLang="en-US" dirty="0"/>
              <a:t>Vector clocks</a:t>
            </a:r>
          </a:p>
          <a:p>
            <a:pPr lvl="1"/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77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7D26-5E44-0949-96E5-7F009880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Multi-site database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BA237-0589-ED4A-96E6-5D9E26E2F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03DA-A8AF-3748-836D-7759E62D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59643-192E-6441-930B-93E1EEE4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2F099-4612-324D-8CC7-5DA3B44B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279" y="3205263"/>
            <a:ext cx="4610100" cy="2859115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DE98E1CB-5972-E047-A180-2D326F62F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528956"/>
            <a:ext cx="7886700" cy="6078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New York-based bank wants to make its transaction ledger database resilient to whole-site failures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64D519-A4FE-714D-B07E-643328112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09" y="3019225"/>
            <a:ext cx="1392831" cy="1353358"/>
          </a:xfrm>
          <a:prstGeom prst="rect">
            <a:avLst/>
          </a:prstGeom>
        </p:spPr>
      </p:pic>
      <p:sp>
        <p:nvSpPr>
          <p:cNvPr id="10" name="Can 9">
            <a:extLst>
              <a:ext uri="{FF2B5EF4-FFF2-40B4-BE49-F238E27FC236}">
                <a16:creationId xmlns:a16="http://schemas.microsoft.com/office/drawing/2014/main" id="{843F72E7-78CA-6D45-AB17-4204B3018FE6}"/>
              </a:ext>
            </a:extLst>
          </p:cNvPr>
          <p:cNvSpPr/>
          <p:nvPr/>
        </p:nvSpPr>
        <p:spPr>
          <a:xfrm>
            <a:off x="6187460" y="4110347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939A0A-B9D7-6B43-92E8-DAA4DD3C0BC2}"/>
              </a:ext>
            </a:extLst>
          </p:cNvPr>
          <p:cNvSpPr txBox="1"/>
          <p:nvPr/>
        </p:nvSpPr>
        <p:spPr>
          <a:xfrm>
            <a:off x="6296339" y="4626598"/>
            <a:ext cx="115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New York</a:t>
            </a:r>
          </a:p>
        </p:txBody>
      </p:sp>
    </p:spTree>
    <p:extLst>
      <p:ext uri="{BB962C8B-B14F-4D97-AF65-F5344CB8AC3E}">
        <p14:creationId xmlns:p14="http://schemas.microsoft.com/office/powerpoint/2010/main" val="2945852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7D26-5E44-0949-96E5-7F009880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Multi-site database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BA237-0589-ED4A-96E6-5D9E26E2F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03DA-A8AF-3748-836D-7759E62D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59643-192E-6441-930B-93E1EEE4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2F099-4612-324D-8CC7-5DA3B44B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279" y="3205263"/>
            <a:ext cx="4610100" cy="2859115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DE98E1CB-5972-E047-A180-2D326F62F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528954"/>
            <a:ext cx="7886700" cy="162816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New York-based bank wants to make its transaction ledger database resilient to whole-site failures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Replicate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the database, keep one copy in </a:t>
            </a:r>
            <a:r>
              <a:rPr lang="en-US" b="1" dirty="0"/>
              <a:t>SF</a:t>
            </a:r>
            <a:r>
              <a:rPr lang="en-US" dirty="0"/>
              <a:t>, one in </a:t>
            </a:r>
            <a:r>
              <a:rPr lang="en-US" b="1" dirty="0"/>
              <a:t>NYC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64D519-A4FE-714D-B07E-643328112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09" y="3019225"/>
            <a:ext cx="1392831" cy="1353358"/>
          </a:xfrm>
          <a:prstGeom prst="rect">
            <a:avLst/>
          </a:prstGeom>
        </p:spPr>
      </p:pic>
      <p:sp>
        <p:nvSpPr>
          <p:cNvPr id="10" name="Can 9">
            <a:extLst>
              <a:ext uri="{FF2B5EF4-FFF2-40B4-BE49-F238E27FC236}">
                <a16:creationId xmlns:a16="http://schemas.microsoft.com/office/drawing/2014/main" id="{843F72E7-78CA-6D45-AB17-4204B3018FE6}"/>
              </a:ext>
            </a:extLst>
          </p:cNvPr>
          <p:cNvSpPr/>
          <p:nvPr/>
        </p:nvSpPr>
        <p:spPr>
          <a:xfrm>
            <a:off x="6187460" y="4110347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939A0A-B9D7-6B43-92E8-DAA4DD3C0BC2}"/>
              </a:ext>
            </a:extLst>
          </p:cNvPr>
          <p:cNvSpPr txBox="1"/>
          <p:nvPr/>
        </p:nvSpPr>
        <p:spPr>
          <a:xfrm>
            <a:off x="6296339" y="4626598"/>
            <a:ext cx="115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New York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7004C4-353E-4443-A9C5-BD50B67B8917}"/>
              </a:ext>
            </a:extLst>
          </p:cNvPr>
          <p:cNvGrpSpPr/>
          <p:nvPr/>
        </p:nvGrpSpPr>
        <p:grpSpPr>
          <a:xfrm>
            <a:off x="1441036" y="4259363"/>
            <a:ext cx="1237368" cy="736869"/>
            <a:chOff x="1592211" y="4163317"/>
            <a:chExt cx="1237368" cy="736869"/>
          </a:xfrm>
        </p:grpSpPr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FCC7FF26-3978-2449-BD60-E10078A1E2EA}"/>
                </a:ext>
              </a:extLst>
            </p:cNvPr>
            <p:cNvSpPr/>
            <p:nvPr/>
          </p:nvSpPr>
          <p:spPr>
            <a:xfrm>
              <a:off x="2232117" y="4163317"/>
              <a:ext cx="477288" cy="522315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F23157-313E-504E-B321-F1A6C2900A94}"/>
                </a:ext>
              </a:extLst>
            </p:cNvPr>
            <p:cNvSpPr txBox="1"/>
            <p:nvPr/>
          </p:nvSpPr>
          <p:spPr>
            <a:xfrm>
              <a:off x="1592211" y="4392355"/>
              <a:ext cx="123736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San Francisco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86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1D454-EA76-1947-9D4F-F90574E3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consequences of concurrent updates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383C8-1D1C-E84C-934D-F57D69DC3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2977D-3233-C544-AFDA-75C34EDC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EA772-5F0E-464D-8625-E5B587B6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91CC82-6538-0642-A761-379C26893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12" y="2902740"/>
            <a:ext cx="4610100" cy="2859115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4DC52AA3-9C0E-8045-9288-87379B23F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6216"/>
            <a:ext cx="7886700" cy="151827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Replicate </a:t>
            </a:r>
            <a:r>
              <a:rPr lang="en-US" dirty="0"/>
              <a:t>the database, keep one copy in </a:t>
            </a:r>
            <a:r>
              <a:rPr lang="en-US" b="1" dirty="0"/>
              <a:t>SF</a:t>
            </a:r>
            <a:r>
              <a:rPr lang="en-US" dirty="0"/>
              <a:t>, one in </a:t>
            </a:r>
            <a:r>
              <a:rPr lang="en-US" b="1" dirty="0"/>
              <a:t>NYC</a:t>
            </a:r>
          </a:p>
          <a:p>
            <a:pPr lvl="1"/>
            <a:r>
              <a:rPr lang="en-US" dirty="0"/>
              <a:t>Client sends reads to the nearest copy</a:t>
            </a:r>
          </a:p>
          <a:p>
            <a:pPr lvl="1"/>
            <a:r>
              <a:rPr lang="en-US" dirty="0"/>
              <a:t>Client sends update to both copies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258D7E71-FAB2-EB4A-9CCD-4F06E540A084}"/>
              </a:ext>
            </a:extLst>
          </p:cNvPr>
          <p:cNvSpPr/>
          <p:nvPr/>
        </p:nvSpPr>
        <p:spPr>
          <a:xfrm>
            <a:off x="2310774" y="3956840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4CA9AA40-C1B5-BF44-B55B-157615E2A27D}"/>
              </a:ext>
            </a:extLst>
          </p:cNvPr>
          <p:cNvSpPr/>
          <p:nvPr/>
        </p:nvSpPr>
        <p:spPr>
          <a:xfrm>
            <a:off x="6417293" y="3807824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3A5E8007-B9F0-A04E-8E15-23A321D6F6C7}"/>
              </a:ext>
            </a:extLst>
          </p:cNvPr>
          <p:cNvCxnSpPr>
            <a:stCxn id="17" idx="3"/>
            <a:endCxn id="9" idx="0"/>
          </p:cNvCxnSpPr>
          <p:nvPr/>
        </p:nvCxnSpPr>
        <p:spPr>
          <a:xfrm>
            <a:off x="2216120" y="3436179"/>
            <a:ext cx="333299" cy="639983"/>
          </a:xfrm>
          <a:prstGeom prst="curvedConnector2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F0E59D9A-3BDA-1C42-BD01-86E3A5829FD5}"/>
              </a:ext>
            </a:extLst>
          </p:cNvPr>
          <p:cNvCxnSpPr>
            <a:stCxn id="17" idx="3"/>
            <a:endCxn id="10" idx="2"/>
          </p:cNvCxnSpPr>
          <p:nvPr/>
        </p:nvCxnSpPr>
        <p:spPr>
          <a:xfrm>
            <a:off x="2216120" y="3436178"/>
            <a:ext cx="4201173" cy="633882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6DC2243E-8F09-2849-A1B6-91DFD97B3CE2}"/>
              </a:ext>
            </a:extLst>
          </p:cNvPr>
          <p:cNvCxnSpPr>
            <a:stCxn id="18" idx="0"/>
            <a:endCxn id="10" idx="3"/>
          </p:cNvCxnSpPr>
          <p:nvPr/>
        </p:nvCxnSpPr>
        <p:spPr>
          <a:xfrm rot="16200000" flipV="1">
            <a:off x="6426675" y="4562544"/>
            <a:ext cx="657536" cy="197041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6377DF5C-1EE4-5049-B5D1-826CFCA6B1E5}"/>
              </a:ext>
            </a:extLst>
          </p:cNvPr>
          <p:cNvCxnSpPr>
            <a:stCxn id="18" idx="0"/>
            <a:endCxn id="9" idx="4"/>
          </p:cNvCxnSpPr>
          <p:nvPr/>
        </p:nvCxnSpPr>
        <p:spPr>
          <a:xfrm rot="16200000" flipV="1">
            <a:off x="4435097" y="2570965"/>
            <a:ext cx="771835" cy="4065901"/>
          </a:xfrm>
          <a:prstGeom prst="curvedConnector2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243C89-CFF2-FD4C-B57C-18989BC9230C}"/>
              </a:ext>
            </a:extLst>
          </p:cNvPr>
          <p:cNvGrpSpPr/>
          <p:nvPr/>
        </p:nvGrpSpPr>
        <p:grpSpPr>
          <a:xfrm>
            <a:off x="1172244" y="2972589"/>
            <a:ext cx="6117737" cy="2663574"/>
            <a:chOff x="1093586" y="3179067"/>
            <a:chExt cx="6117737" cy="2663574"/>
          </a:xfrm>
        </p:grpSpPr>
        <p:sp>
          <p:nvSpPr>
            <p:cNvPr id="16" name="Smiley Face 15">
              <a:extLst>
                <a:ext uri="{FF2B5EF4-FFF2-40B4-BE49-F238E27FC236}">
                  <a16:creationId xmlns:a16="http://schemas.microsoft.com/office/drawing/2014/main" id="{B90EC543-F8EF-E845-9845-A32C6B831C05}"/>
                </a:ext>
              </a:extLst>
            </p:cNvPr>
            <p:cNvSpPr/>
            <p:nvPr/>
          </p:nvSpPr>
          <p:spPr>
            <a:xfrm>
              <a:off x="2315705" y="3179067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BDB68F-966B-DB4F-B279-4B28C4525CD2}"/>
                </a:ext>
              </a:extLst>
            </p:cNvPr>
            <p:cNvSpPr txBox="1"/>
            <p:nvPr/>
          </p:nvSpPr>
          <p:spPr>
            <a:xfrm>
              <a:off x="1093586" y="3319490"/>
              <a:ext cx="1043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“Deposit</a:t>
              </a:r>
            </a:p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$100”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D43EF0-CBD8-164C-BA61-1F3E18E2B2F6}"/>
                </a:ext>
              </a:extLst>
            </p:cNvPr>
            <p:cNvSpPr txBox="1"/>
            <p:nvPr/>
          </p:nvSpPr>
          <p:spPr>
            <a:xfrm>
              <a:off x="6339289" y="5196310"/>
              <a:ext cx="872034" cy="64633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“Pay 1%</a:t>
              </a:r>
            </a:p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interest”</a:t>
              </a:r>
            </a:p>
          </p:txBody>
        </p:sp>
        <p:sp>
          <p:nvSpPr>
            <p:cNvPr id="19" name="Smiley Face 18">
              <a:extLst>
                <a:ext uri="{FF2B5EF4-FFF2-40B4-BE49-F238E27FC236}">
                  <a16:creationId xmlns:a16="http://schemas.microsoft.com/office/drawing/2014/main" id="{73B0E002-5B2D-B648-91AF-A37B951B5888}"/>
                </a:ext>
              </a:extLst>
            </p:cNvPr>
            <p:cNvSpPr/>
            <p:nvPr/>
          </p:nvSpPr>
          <p:spPr>
            <a:xfrm>
              <a:off x="5838706" y="5194163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966DD02-F15F-FE42-84C6-5D49EE24A8F6}"/>
              </a:ext>
            </a:extLst>
          </p:cNvPr>
          <p:cNvSpPr txBox="1"/>
          <p:nvPr/>
        </p:nvSpPr>
        <p:spPr>
          <a:xfrm>
            <a:off x="1257919" y="405500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57E0F1-98CF-504B-B05B-04A9D6ACD94D}"/>
              </a:ext>
            </a:extLst>
          </p:cNvPr>
          <p:cNvSpPr txBox="1"/>
          <p:nvPr/>
        </p:nvSpPr>
        <p:spPr>
          <a:xfrm>
            <a:off x="7105857" y="376850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B33F2F-33A3-7B48-BE0A-193AC7D8025E}"/>
              </a:ext>
            </a:extLst>
          </p:cNvPr>
          <p:cNvSpPr txBox="1"/>
          <p:nvPr/>
        </p:nvSpPr>
        <p:spPr>
          <a:xfrm>
            <a:off x="1261816" y="4455113"/>
            <a:ext cx="7136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$1,100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16F1EF-AF6A-144F-832F-29EF0A5AD3A2}"/>
              </a:ext>
            </a:extLst>
          </p:cNvPr>
          <p:cNvSpPr txBox="1"/>
          <p:nvPr/>
        </p:nvSpPr>
        <p:spPr>
          <a:xfrm>
            <a:off x="1272025" y="4857383"/>
            <a:ext cx="6880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$1,111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4831D3-AD4B-3B48-83E3-EDF018506DF0}"/>
              </a:ext>
            </a:extLst>
          </p:cNvPr>
          <p:cNvSpPr txBox="1"/>
          <p:nvPr/>
        </p:nvSpPr>
        <p:spPr>
          <a:xfrm>
            <a:off x="7105856" y="4173484"/>
            <a:ext cx="7136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$1,010</a:t>
            </a:r>
            <a:endParaRPr lang="en-US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7D6C83-E12A-0E47-A3D8-D306E7B3E952}"/>
              </a:ext>
            </a:extLst>
          </p:cNvPr>
          <p:cNvSpPr txBox="1"/>
          <p:nvPr/>
        </p:nvSpPr>
        <p:spPr>
          <a:xfrm>
            <a:off x="7112909" y="4573594"/>
            <a:ext cx="7008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$1,110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FF1079-501E-2F46-8364-E4679C7F01B6}"/>
              </a:ext>
            </a:extLst>
          </p:cNvPr>
          <p:cNvSpPr/>
          <p:nvPr/>
        </p:nvSpPr>
        <p:spPr>
          <a:xfrm>
            <a:off x="1799177" y="3008688"/>
            <a:ext cx="5617592" cy="1438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Inconsistent replicas!</a:t>
            </a:r>
          </a:p>
          <a:p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Updates should have been performed in the same order at each copy</a:t>
            </a:r>
          </a:p>
        </p:txBody>
      </p:sp>
    </p:spTree>
    <p:extLst>
      <p:ext uri="{BB962C8B-B14F-4D97-AF65-F5344CB8AC3E}">
        <p14:creationId xmlns:p14="http://schemas.microsoft.com/office/powerpoint/2010/main" val="324303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2" grpId="1"/>
      <p:bldP spid="23" grpId="0"/>
      <p:bldP spid="24" grpId="0"/>
      <p:bldP spid="24" grpId="1"/>
      <p:bldP spid="25" grpId="0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E09A-E0A1-844D-8171-2DDDCB97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Logical clocks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90564-6EB9-9A4F-B20A-E60818A3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249EC-5F2D-C342-8F4A-9FAAF988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25BAE-9215-6241-B09D-C3C236D7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C145949-31BE-B34C-B5B5-C0F7DE0C3689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617684"/>
            <a:ext cx="6277282" cy="43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Landmark 1978 paper by </a:t>
            </a:r>
            <a:r>
              <a:rPr lang="en-US" altLang="en-US" b="1" dirty="0"/>
              <a:t>Leslie </a:t>
            </a:r>
            <a:r>
              <a:rPr lang="en-US" altLang="en-US" b="1" dirty="0" err="1"/>
              <a:t>Lamport</a:t>
            </a:r>
            <a:endParaRPr lang="en-US" altLang="en-US" b="1" dirty="0"/>
          </a:p>
          <a:p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117D5-F540-014B-9CBF-96957011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237" y="602241"/>
            <a:ext cx="1821168" cy="2317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03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E09A-E0A1-844D-8171-2DDDCB97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Logical clocks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90564-6EB9-9A4F-B20A-E60818A3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249EC-5F2D-C342-8F4A-9FAAF988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25BAE-9215-6241-B09D-C3C236D7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C145949-31BE-B34C-B5B5-C0F7DE0C3689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617683"/>
            <a:ext cx="6277282" cy="1301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Landmark 1978 paper by </a:t>
            </a:r>
            <a:r>
              <a:rPr lang="en-US" altLang="en-US" b="1" dirty="0"/>
              <a:t>Leslie </a:t>
            </a:r>
            <a:r>
              <a:rPr lang="en-US" altLang="en-US" b="1" dirty="0" err="1"/>
              <a:t>Lamport</a:t>
            </a:r>
            <a:endParaRPr lang="en-US" altLang="en-US" b="1" dirty="0"/>
          </a:p>
          <a:p>
            <a:endParaRPr lang="en-US" altLang="en-US" dirty="0"/>
          </a:p>
          <a:p>
            <a:r>
              <a:rPr lang="en-US" altLang="en-US" b="1" dirty="0"/>
              <a:t>Insights:</a:t>
            </a:r>
            <a:r>
              <a:rPr lang="en-US" altLang="en-US" dirty="0"/>
              <a:t> only the </a:t>
            </a:r>
            <a:r>
              <a:rPr lang="en-US" altLang="en-US" dirty="0">
                <a:solidFill>
                  <a:srgbClr val="0070C0"/>
                </a:solidFill>
              </a:rPr>
              <a:t>events themselves </a:t>
            </a:r>
            <a:r>
              <a:rPr lang="en-US" altLang="en-US" dirty="0"/>
              <a:t>matter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5EAA55-A9AD-984B-B0D1-B7EF680FA7F2}"/>
              </a:ext>
            </a:extLst>
          </p:cNvPr>
          <p:cNvSpPr/>
          <p:nvPr/>
        </p:nvSpPr>
        <p:spPr>
          <a:xfrm>
            <a:off x="700317" y="3668314"/>
            <a:ext cx="7743366" cy="16498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45720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 defTabSz="457200">
              <a:lnSpc>
                <a:spcPct val="80000"/>
              </a:lnSpc>
              <a:spcBef>
                <a:spcPct val="20000"/>
              </a:spcBef>
            </a:pPr>
            <a:r>
              <a:rPr lang="en-US" altLang="en-US" sz="28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Idea: Disregard the precise clock time</a:t>
            </a:r>
          </a:p>
          <a:p>
            <a:pPr lvl="1" defTabSz="457200">
              <a:lnSpc>
                <a:spcPct val="80000"/>
              </a:lnSpc>
              <a:spcBef>
                <a:spcPct val="20000"/>
              </a:spcBef>
            </a:pPr>
            <a:r>
              <a:rPr lang="en-US" altLang="en-US" sz="24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Instead, capture </a:t>
            </a:r>
            <a:r>
              <a:rPr lang="en-US" altLang="en-US" sz="2400" spc="-50" dirty="0">
                <a:solidFill>
                  <a:srgbClr val="F79646">
                    <a:lumMod val="75000"/>
                  </a:srgbClr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just </a:t>
            </a:r>
            <a:r>
              <a:rPr lang="en-US" altLang="en-US" sz="24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a “</a:t>
            </a:r>
            <a:r>
              <a:rPr lang="en-US" altLang="ja-JP" sz="2400" b="1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happens before</a:t>
            </a:r>
            <a:r>
              <a:rPr lang="en-US" altLang="ja-JP" sz="24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” relationship between a pair of events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168394-714E-FE4B-BE7D-5DF738BE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237" y="602241"/>
            <a:ext cx="1821168" cy="2317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350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32F0-4DC5-6144-9BDB-D5B3583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distributed edit-compile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7B6E-1B5A-224B-BDB7-7BAFA9F0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05523-A513-A94B-BD56-5875F869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3CA0-2CC6-D144-A382-AE0AF075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6" descr="06-01">
            <a:extLst>
              <a:ext uri="{FF2B5EF4-FFF2-40B4-BE49-F238E27FC236}">
                <a16:creationId xmlns:a16="http://schemas.microsoft.com/office/drawing/2014/main" id="{13153859-FC26-AD46-A05F-FB92B53C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5" y="1480963"/>
            <a:ext cx="8651029" cy="222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957E1-7198-EA49-95F6-AEE19C57C22E}"/>
              </a:ext>
            </a:extLst>
          </p:cNvPr>
          <p:cNvSpPr txBox="1"/>
          <p:nvPr/>
        </p:nvSpPr>
        <p:spPr>
          <a:xfrm>
            <a:off x="6735097" y="3427123"/>
            <a:ext cx="192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Arial" charset="0"/>
                <a:cs typeface="Arial" charset="0"/>
              </a:rPr>
              <a:t>Physical time </a:t>
            </a:r>
            <a:r>
              <a:rPr lang="en-US" sz="1600" dirty="0">
                <a:latin typeface="Helvetica" pitchFamily="2" charset="0"/>
                <a:ea typeface="Arial" charset="0"/>
                <a:cs typeface="Arial" charset="0"/>
                <a:sym typeface="Wingdings"/>
              </a:rPr>
              <a:t></a:t>
            </a:r>
            <a:endParaRPr lang="en-US" sz="1600" dirty="0">
              <a:latin typeface="Helvetica" pitchFamily="2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909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 fontScale="92500"/>
          </a:bodyPr>
          <a:lstStyle/>
          <a:p>
            <a:r>
              <a:rPr lang="en-GB" altLang="en-US" dirty="0"/>
              <a:t>Consider three processes: P1, P2, and P3</a:t>
            </a:r>
          </a:p>
          <a:p>
            <a:endParaRPr lang="en-GB" altLang="en-US" dirty="0"/>
          </a:p>
          <a:p>
            <a:r>
              <a:rPr lang="en-GB" altLang="en-US" dirty="0"/>
              <a:t>Notation: Event a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C00000"/>
                </a:solidFill>
              </a:rPr>
              <a:t>happens before </a:t>
            </a:r>
            <a:r>
              <a:rPr lang="en-US" altLang="en-US" dirty="0"/>
              <a:t>event b (a </a:t>
            </a:r>
            <a:r>
              <a:rPr lang="en-US" altLang="en-US" dirty="0">
                <a:solidFill>
                  <a:srgbClr val="C00000"/>
                </a:solidFill>
                <a:sym typeface="Wingdings"/>
              </a:rPr>
              <a:t></a:t>
            </a:r>
            <a:r>
              <a:rPr lang="en-US" altLang="en-US" dirty="0">
                <a:sym typeface="Wingdings"/>
              </a:rPr>
              <a:t> b)</a:t>
            </a:r>
            <a:endParaRPr lang="en-US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444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r>
              <a:rPr lang="en-GB" altLang="en-US" dirty="0"/>
              <a:t>Can observe event order at a single process</a:t>
            </a:r>
            <a:endParaRPr lang="en-US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89887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400" dirty="0"/>
              <a:t>If </a:t>
            </a:r>
            <a:r>
              <a:rPr lang="en-GB" altLang="en-US" sz="2400" b="1" dirty="0"/>
              <a:t>same process </a:t>
            </a:r>
            <a:r>
              <a:rPr lang="en-GB" altLang="en-US" sz="2400" dirty="0"/>
              <a:t>and </a:t>
            </a:r>
            <a:r>
              <a:rPr lang="en-GB" altLang="en-US" sz="2400" b="1" dirty="0"/>
              <a:t>a</a:t>
            </a:r>
            <a:r>
              <a:rPr lang="en-GB" altLang="en-US" sz="2400" dirty="0"/>
              <a:t> occurs before </a:t>
            </a:r>
            <a:r>
              <a:rPr lang="en-GB" altLang="en-US" sz="2400" b="1" dirty="0"/>
              <a:t>b</a:t>
            </a:r>
            <a:r>
              <a:rPr lang="en-GB" altLang="en-US" sz="2400" dirty="0"/>
              <a:t>, then </a:t>
            </a:r>
            <a:r>
              <a:rPr lang="en-GB" altLang="en-US" sz="2400" b="1" dirty="0"/>
              <a:t>a </a:t>
            </a:r>
            <a:r>
              <a:rPr lang="en-GB" altLang="en-US" sz="2400" b="1" dirty="0">
                <a:sym typeface="Wingdings" pitchFamily="2" charset="2"/>
              </a:rPr>
              <a:t> b</a:t>
            </a:r>
            <a:endParaRPr lang="en-US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74804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ym typeface="Wingdings" pitchFamily="2" charset="2"/>
              </a:rPr>
              <a:t>Can observe ordering when processes communicate</a:t>
            </a:r>
            <a:endParaRPr lang="en-US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7527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ym typeface="Wingdings" pitchFamily="2" charset="2"/>
              </a:rPr>
              <a:t>If </a:t>
            </a:r>
            <a:r>
              <a:rPr lang="en-GB" altLang="en-US" sz="2400" b="1" dirty="0">
                <a:sym typeface="Wingdings" pitchFamily="2" charset="2"/>
              </a:rPr>
              <a:t>c</a:t>
            </a:r>
            <a:r>
              <a:rPr lang="en-GB" altLang="en-US" sz="2400" dirty="0">
                <a:sym typeface="Wingdings" pitchFamily="2" charset="2"/>
              </a:rPr>
              <a:t> is a message receipt of </a:t>
            </a:r>
            <a:r>
              <a:rPr lang="en-GB" altLang="en-US" sz="2400" b="1" dirty="0">
                <a:sym typeface="Wingdings" pitchFamily="2" charset="2"/>
              </a:rPr>
              <a:t>b</a:t>
            </a:r>
            <a:r>
              <a:rPr lang="en-GB" altLang="en-US" sz="2400" dirty="0">
                <a:sym typeface="Wingdings" pitchFamily="2" charset="2"/>
              </a:rPr>
              <a:t>, then </a:t>
            </a:r>
            <a:r>
              <a:rPr lang="en-GB" altLang="en-US" sz="2400" b="1" dirty="0">
                <a:sym typeface="Wingdings" pitchFamily="2" charset="2"/>
              </a:rPr>
              <a:t>b  c</a:t>
            </a:r>
            <a:endParaRPr lang="en-US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745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7505"/>
            <a:ext cx="7335479" cy="199233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c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 is a message receipt of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  c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b="1" dirty="0">
                <a:sym typeface="Wingdings" pitchFamily="2" charset="2"/>
              </a:rPr>
              <a:t>Can observe ordering transitively</a:t>
            </a:r>
            <a:endParaRPr lang="en-US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7907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7505"/>
            <a:ext cx="7335479" cy="199233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c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 is a message receipt of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  c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ym typeface="Wingdings" pitchFamily="2" charset="2"/>
              </a:rPr>
              <a:t>If</a:t>
            </a:r>
            <a:r>
              <a:rPr lang="en-GB" altLang="en-US" sz="2000" b="1" dirty="0">
                <a:sym typeface="Wingdings" pitchFamily="2" charset="2"/>
              </a:rPr>
              <a:t> a  b </a:t>
            </a:r>
            <a:r>
              <a:rPr lang="en-GB" altLang="en-US" sz="2000" dirty="0">
                <a:sym typeface="Wingdings" pitchFamily="2" charset="2"/>
              </a:rPr>
              <a:t>and</a:t>
            </a:r>
            <a:r>
              <a:rPr lang="en-GB" altLang="en-US" sz="2000" b="1" dirty="0">
                <a:sym typeface="Wingdings" pitchFamily="2" charset="2"/>
              </a:rPr>
              <a:t> b  c</a:t>
            </a:r>
            <a:r>
              <a:rPr lang="en-GB" altLang="en-US" sz="2000" dirty="0">
                <a:sym typeface="Wingdings" pitchFamily="2" charset="2"/>
              </a:rPr>
              <a:t>,</a:t>
            </a:r>
            <a:r>
              <a:rPr lang="en-GB" altLang="en-US" sz="2000" b="1" dirty="0">
                <a:sym typeface="Wingdings" pitchFamily="2" charset="2"/>
              </a:rPr>
              <a:t> </a:t>
            </a:r>
            <a:r>
              <a:rPr lang="en-GB" altLang="en-US" sz="2000" dirty="0">
                <a:sym typeface="Wingdings" pitchFamily="2" charset="2"/>
              </a:rPr>
              <a:t>then</a:t>
            </a:r>
            <a:r>
              <a:rPr lang="en-GB" altLang="en-US" sz="2000" b="1" dirty="0">
                <a:sym typeface="Wingdings" pitchFamily="2" charset="2"/>
              </a:rPr>
              <a:t> a  c</a:t>
            </a:r>
            <a:endParaRPr lang="en-US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733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altLang="en-US" sz="2400" dirty="0"/>
              <a:t>Not all events are related by </a:t>
            </a:r>
            <a:r>
              <a:rPr lang="en-GB" altLang="en-US" sz="2400" dirty="0">
                <a:sym typeface="Wingdings" pitchFamily="2" charset="2"/>
              </a:rPr>
              <a:t> 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F4C849-F06A-2041-8194-918121757D59}"/>
              </a:ext>
            </a:extLst>
          </p:cNvPr>
          <p:cNvSpPr/>
          <p:nvPr/>
        </p:nvSpPr>
        <p:spPr>
          <a:xfrm>
            <a:off x="5507565" y="456440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6A8E36-220C-6443-8C08-1B01ED339BF9}"/>
              </a:ext>
            </a:extLst>
          </p:cNvPr>
          <p:cNvSpPr txBox="1"/>
          <p:nvPr/>
        </p:nvSpPr>
        <p:spPr>
          <a:xfrm>
            <a:off x="5112648" y="43723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127223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altLang="en-US" sz="2400" dirty="0"/>
              <a:t>Not all events are related by </a:t>
            </a:r>
            <a:r>
              <a:rPr lang="en-GB" altLang="en-US" sz="2400" dirty="0">
                <a:sym typeface="Wingdings" pitchFamily="2" charset="2"/>
              </a:rPr>
              <a:t> 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ym typeface="Wingdings" pitchFamily="2" charset="2"/>
              </a:rPr>
              <a:t>a, d not related by  so concurrent, written as </a:t>
            </a:r>
            <a:r>
              <a:rPr lang="en-GB" altLang="en-US" sz="2400" b="1" dirty="0">
                <a:sym typeface="Wingdings" pitchFamily="2" charset="2"/>
              </a:rPr>
              <a:t>a || d</a:t>
            </a:r>
            <a:endParaRPr lang="en-US" altLang="en-US" sz="2400" b="1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F4C849-F06A-2041-8194-918121757D59}"/>
              </a:ext>
            </a:extLst>
          </p:cNvPr>
          <p:cNvSpPr/>
          <p:nvPr/>
        </p:nvSpPr>
        <p:spPr>
          <a:xfrm>
            <a:off x="5507565" y="456440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6A8E36-220C-6443-8C08-1B01ED339BF9}"/>
              </a:ext>
            </a:extLst>
          </p:cNvPr>
          <p:cNvSpPr txBox="1"/>
          <p:nvPr/>
        </p:nvSpPr>
        <p:spPr>
          <a:xfrm>
            <a:off x="5112648" y="43723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483227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E0B0-3AFA-D945-8055-97A8F6695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05FBA-5618-574C-AEF9-18997AEE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seek a </a:t>
            </a:r>
            <a:r>
              <a:rPr lang="en-US" dirty="0">
                <a:solidFill>
                  <a:srgbClr val="0070C0"/>
                </a:solidFill>
              </a:rPr>
              <a:t>clock time C(</a:t>
            </a:r>
            <a:r>
              <a:rPr lang="en-US" dirty="0">
                <a:solidFill>
                  <a:srgbClr val="C00000"/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en-US" dirty="0"/>
              <a:t> for every event </a:t>
            </a:r>
            <a:r>
              <a:rPr lang="en-US" dirty="0">
                <a:solidFill>
                  <a:srgbClr val="C00000"/>
                </a:solidFill>
              </a:rPr>
              <a:t>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Clock condition: If a </a:t>
            </a:r>
            <a:r>
              <a:rPr lang="en-US" dirty="0">
                <a:sym typeface="Wingdings"/>
              </a:rPr>
              <a:t> b, then C(a) &lt; C(b)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82345-6CB9-2141-8F52-61298710F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08630-6816-B74F-913E-14321D37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61AD6-3922-1A47-B061-3D536E7B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DD4BA-8E47-4741-AB72-31AC6C4D402C}"/>
              </a:ext>
            </a:extLst>
          </p:cNvPr>
          <p:cNvSpPr/>
          <p:nvPr/>
        </p:nvSpPr>
        <p:spPr>
          <a:xfrm>
            <a:off x="628649" y="2757661"/>
            <a:ext cx="7797595" cy="10880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4572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 defTabSz="457200">
              <a:spcBef>
                <a:spcPct val="20000"/>
              </a:spcBef>
            </a:pPr>
            <a:r>
              <a:rPr lang="en-US" altLang="en-US" sz="2800" spc="-5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Plan: Tag events with clock times; use clock times to make distributed system correct</a:t>
            </a:r>
            <a:endParaRPr lang="en-US" altLang="ja-JP" sz="2400" spc="-5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076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32F0-4DC5-6144-9BDB-D5B3583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distributed edit-compile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7B6E-1B5A-224B-BDB7-7BAFA9F0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05523-A513-A94B-BD56-5875F869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3CA0-2CC6-D144-A382-AE0AF075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95E518D-8321-0E41-A221-D4732F24A31C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4245081"/>
            <a:ext cx="8250495" cy="57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/>
              <a:t>2143 &lt; 2144 </a:t>
            </a:r>
            <a:r>
              <a:rPr lang="en-US" sz="3200" dirty="0">
                <a:sym typeface="Wingdings"/>
              </a:rPr>
              <a:t> make </a:t>
            </a:r>
            <a:r>
              <a:rPr lang="en-US" sz="3200" dirty="0">
                <a:solidFill>
                  <a:srgbClr val="C00000"/>
                </a:solidFill>
                <a:sym typeface="Wingdings"/>
              </a:rPr>
              <a:t>doesn’t call compiler</a:t>
            </a:r>
          </a:p>
        </p:txBody>
      </p:sp>
      <p:pic>
        <p:nvPicPr>
          <p:cNvPr id="8" name="Picture 6" descr="06-01">
            <a:extLst>
              <a:ext uri="{FF2B5EF4-FFF2-40B4-BE49-F238E27FC236}">
                <a16:creationId xmlns:a16="http://schemas.microsoft.com/office/drawing/2014/main" id="{13153859-FC26-AD46-A05F-FB92B53C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5" y="1480963"/>
            <a:ext cx="8651029" cy="222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957E1-7198-EA49-95F6-AEE19C57C22E}"/>
              </a:ext>
            </a:extLst>
          </p:cNvPr>
          <p:cNvSpPr txBox="1"/>
          <p:nvPr/>
        </p:nvSpPr>
        <p:spPr>
          <a:xfrm>
            <a:off x="6735097" y="3427123"/>
            <a:ext cx="192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Arial" charset="0"/>
                <a:cs typeface="Arial" charset="0"/>
              </a:rPr>
              <a:t>Physical time </a:t>
            </a:r>
            <a:r>
              <a:rPr lang="en-US" sz="1600" dirty="0">
                <a:latin typeface="Helvetica" pitchFamily="2" charset="0"/>
                <a:ea typeface="Arial" charset="0"/>
                <a:cs typeface="Arial" charset="0"/>
                <a:sym typeface="Wingdings"/>
              </a:rPr>
              <a:t></a:t>
            </a:r>
            <a:endParaRPr lang="en-US" sz="1600" dirty="0">
              <a:latin typeface="Helvetica" pitchFamily="2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497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=0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Each process 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altLang="en-US" sz="2400" i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400" dirty="0"/>
              <a:t> maintains a local clock 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2400" i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</a:p>
          <a:p>
            <a:endParaRPr lang="en-US" altLang="en-US" sz="2400" dirty="0">
              <a:cs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>
                <a:cs typeface="Consolas" panose="020B0609020204030204" pitchFamily="49" charset="0"/>
              </a:rPr>
              <a:t>Before executing an event,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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+ 1:</a:t>
            </a:r>
          </a:p>
          <a:p>
            <a:pPr marL="0" indent="0">
              <a:buNone/>
            </a:pPr>
            <a:endParaRPr lang="en-US" altLang="en-US" sz="24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339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 dirty="0"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cs typeface="Consolas" panose="020B0609020204030204" pitchFamily="49" charset="0"/>
              </a:rPr>
              <a:t>Before executing an event a,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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+ 1:</a:t>
            </a:r>
          </a:p>
          <a:p>
            <a:pPr lvl="1"/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pPr lvl="1"/>
            <a:r>
              <a:rPr lang="en-US" altLang="en-US" sz="2000" dirty="0">
                <a:sym typeface="Wingdings"/>
              </a:rPr>
              <a:t>Set event time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dirty="0">
                <a:sym typeface="Wingdings"/>
              </a:rPr>
              <a:t>(a) 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i="1" baseline="-25000" dirty="0">
                <a:sym typeface="Wingdings"/>
              </a:rPr>
              <a:t>i</a:t>
            </a:r>
          </a:p>
          <a:p>
            <a:pPr marL="457189" lvl="1" indent="0">
              <a:buNone/>
            </a:pPr>
            <a:endParaRPr lang="en-US" altLang="en-US" sz="2000" dirty="0">
              <a:cs typeface="Consolas" panose="020B0609020204030204" pitchFamily="49" charset="0"/>
            </a:endParaRP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12025BC9-514A-B643-9686-69F69A13C662}"/>
              </a:ext>
            </a:extLst>
          </p:cNvPr>
          <p:cNvSpPr/>
          <p:nvPr/>
        </p:nvSpPr>
        <p:spPr>
          <a:xfrm>
            <a:off x="2143566" y="3909280"/>
            <a:ext cx="1197812" cy="524593"/>
          </a:xfrm>
          <a:prstGeom prst="wedgeRoundRectCallout">
            <a:avLst>
              <a:gd name="adj1" fmla="val -72496"/>
              <a:gd name="adj2" fmla="val 25697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</p:spTree>
    <p:extLst>
      <p:ext uri="{BB962C8B-B14F-4D97-AF65-F5344CB8AC3E}">
        <p14:creationId xmlns:p14="http://schemas.microsoft.com/office/powerpoint/2010/main" val="1084997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 dirty="0"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cs typeface="Consolas" panose="020B0609020204030204" pitchFamily="49" charset="0"/>
              </a:rPr>
              <a:t>Before executing an event b,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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+ 1:</a:t>
            </a:r>
          </a:p>
          <a:p>
            <a:pPr lvl="1"/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pPr lvl="1"/>
            <a:r>
              <a:rPr lang="en-US" altLang="en-US" sz="2000" dirty="0">
                <a:sym typeface="Wingdings"/>
              </a:rPr>
              <a:t>Set event time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dirty="0">
                <a:sym typeface="Wingdings"/>
              </a:rPr>
              <a:t>(b) 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i="1" baseline="-25000" dirty="0">
                <a:sym typeface="Wingdings"/>
              </a:rPr>
              <a:t>i</a:t>
            </a:r>
          </a:p>
          <a:p>
            <a:pPr marL="457189" lvl="1" indent="0">
              <a:buNone/>
            </a:pPr>
            <a:endParaRPr lang="en-US" altLang="en-US" sz="2000" dirty="0">
              <a:cs typeface="Consolas" panose="020B0609020204030204" pitchFamily="49" charset="0"/>
            </a:endParaRP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614440C5-7B83-1049-9EE1-6E8FBE8991F7}"/>
              </a:ext>
            </a:extLst>
          </p:cNvPr>
          <p:cNvSpPr/>
          <p:nvPr/>
        </p:nvSpPr>
        <p:spPr>
          <a:xfrm>
            <a:off x="2040142" y="4359324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(b) = 2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CEC75611-26A1-844B-A78A-C95DDA2C9EEC}"/>
              </a:ext>
            </a:extLst>
          </p:cNvPr>
          <p:cNvSpPr/>
          <p:nvPr/>
        </p:nvSpPr>
        <p:spPr>
          <a:xfrm>
            <a:off x="2047806" y="3783379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</p:spTree>
    <p:extLst>
      <p:ext uri="{BB962C8B-B14F-4D97-AF65-F5344CB8AC3E}">
        <p14:creationId xmlns:p14="http://schemas.microsoft.com/office/powerpoint/2010/main" val="2968661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 dirty="0">
              <a:sym typeface="Wingding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Before executing an event b, </a:t>
            </a:r>
            <a:r>
              <a:rPr lang="en-US" altLang="en-US" sz="2400" i="1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C</a:t>
            </a:r>
            <a:r>
              <a:rPr lang="en-US" altLang="en-US" sz="2400" i="1" baseline="-250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i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  </a:t>
            </a:r>
            <a:r>
              <a:rPr lang="en-US" altLang="en-US" sz="2400" i="1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C</a:t>
            </a:r>
            <a:r>
              <a:rPr lang="en-US" altLang="en-US" sz="2400" i="1" baseline="-250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i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 + 1</a:t>
            </a:r>
          </a:p>
          <a:p>
            <a:pPr marL="514350" indent="-514350">
              <a:buFont typeface="+mj-lt"/>
              <a:buAutoNum type="arabicPeriod"/>
            </a:pPr>
            <a:endParaRPr lang="en-US" altLang="en-US" sz="2400" dirty="0">
              <a:sym typeface="Wingding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sym typeface="Wingdings"/>
              </a:rPr>
              <a:t>Send the local clock in the message m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8903D47A-1567-3443-88C6-1BC3F328A59F}"/>
              </a:ext>
            </a:extLst>
          </p:cNvPr>
          <p:cNvSpPr/>
          <p:nvPr/>
        </p:nvSpPr>
        <p:spPr>
          <a:xfrm>
            <a:off x="2032973" y="4366653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(b) = 2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2689E681-BBA2-E24C-99A9-ADA6B2E3B2F7}"/>
              </a:ext>
            </a:extLst>
          </p:cNvPr>
          <p:cNvSpPr/>
          <p:nvPr/>
        </p:nvSpPr>
        <p:spPr>
          <a:xfrm>
            <a:off x="2040637" y="3790708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C509225E-1F57-3047-9CAA-DC6528F3D6A4}"/>
              </a:ext>
            </a:extLst>
          </p:cNvPr>
          <p:cNvSpPr/>
          <p:nvPr/>
        </p:nvSpPr>
        <p:spPr>
          <a:xfrm>
            <a:off x="2023052" y="5310952"/>
            <a:ext cx="1197812" cy="524593"/>
          </a:xfrm>
          <a:prstGeom prst="wedgeRoundRectCallout">
            <a:avLst>
              <a:gd name="adj1" fmla="val 28953"/>
              <a:gd name="adj2" fmla="val -82860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Helvetica" pitchFamily="2" charset="0"/>
                <a:ea typeface="Arial" charset="0"/>
                <a:cs typeface="Arial" charset="0"/>
              </a:rPr>
              <a:t>C(m) = 2</a:t>
            </a:r>
          </a:p>
        </p:txBody>
      </p:sp>
    </p:spTree>
    <p:extLst>
      <p:ext uri="{BB962C8B-B14F-4D97-AF65-F5344CB8AC3E}">
        <p14:creationId xmlns:p14="http://schemas.microsoft.com/office/powerpoint/2010/main" val="1653653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srgbClr val="C00000"/>
                </a:solidFill>
              </a:rPr>
              <a:t>C</a:t>
            </a:r>
            <a:r>
              <a:rPr lang="en-US" sz="1800" baseline="-25000" dirty="0">
                <a:solidFill>
                  <a:srgbClr val="C00000"/>
                </a:solidFill>
              </a:rPr>
              <a:t>2</a:t>
            </a:r>
            <a:r>
              <a:rPr lang="en-US" sz="1800" dirty="0">
                <a:solidFill>
                  <a:srgbClr val="C00000"/>
                </a:solidFill>
              </a:rPr>
              <a:t>=3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3"/>
            </a:pPr>
            <a:endParaRPr lang="en-US" altLang="en-US" dirty="0">
              <a:sym typeface="Wingdings"/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en-US" altLang="en-US" dirty="0">
                <a:sym typeface="Wingdings"/>
              </a:rPr>
              <a:t>On process </a:t>
            </a:r>
            <a:r>
              <a:rPr lang="en-US" altLang="en-US" dirty="0" err="1">
                <a:sym typeface="Wingdings"/>
              </a:rPr>
              <a:t>P</a:t>
            </a:r>
            <a:r>
              <a:rPr lang="en-US" altLang="en-US" i="1" baseline="-25000" dirty="0" err="1">
                <a:sym typeface="Wingdings"/>
              </a:rPr>
              <a:t>j</a:t>
            </a:r>
            <a:r>
              <a:rPr lang="en-US" altLang="en-US" dirty="0">
                <a:sym typeface="Wingdings"/>
              </a:rPr>
              <a:t> receiving a message m:</a:t>
            </a:r>
          </a:p>
          <a:p>
            <a:pPr marL="914400" lvl="1" indent="-514350"/>
            <a:endParaRPr lang="en-US" altLang="en-US" dirty="0">
              <a:sym typeface="Wingdings"/>
            </a:endParaRPr>
          </a:p>
          <a:p>
            <a:pPr marL="690563" lvl="1" indent="-290513"/>
            <a:r>
              <a:rPr lang="en-US" altLang="en-US" dirty="0">
                <a:sym typeface="Wingdings"/>
              </a:rPr>
              <a:t>Set </a:t>
            </a:r>
            <a:r>
              <a:rPr lang="en-US" altLang="en-US" i="1" dirty="0" err="1">
                <a:sym typeface="Wingdings"/>
              </a:rPr>
              <a:t>C</a:t>
            </a:r>
            <a:r>
              <a:rPr lang="en-US" altLang="en-US" i="1" baseline="-25000" dirty="0" err="1">
                <a:sym typeface="Wingdings"/>
              </a:rPr>
              <a:t>j</a:t>
            </a:r>
            <a:r>
              <a:rPr lang="en-US" altLang="en-US" dirty="0">
                <a:sym typeface="Wingdings"/>
              </a:rPr>
              <a:t> </a:t>
            </a:r>
            <a:r>
              <a:rPr lang="en-US" altLang="en-US" dirty="0">
                <a:solidFill>
                  <a:srgbClr val="C00000"/>
                </a:solidFill>
                <a:sym typeface="Wingdings"/>
              </a:rPr>
              <a:t>and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  <a:sym typeface="Wingdings"/>
              </a:rPr>
              <a:t> </a:t>
            </a:r>
            <a:r>
              <a:rPr lang="en-US" altLang="en-US" dirty="0">
                <a:sym typeface="Wingdings"/>
              </a:rPr>
              <a:t>receive event time </a:t>
            </a:r>
            <a:r>
              <a:rPr lang="en-US" altLang="en-US" i="1" dirty="0">
                <a:sym typeface="Wingdings"/>
              </a:rPr>
              <a:t>C</a:t>
            </a:r>
            <a:r>
              <a:rPr lang="de-DE" altLang="en-US" dirty="0">
                <a:sym typeface="Wingdings"/>
              </a:rPr>
              <a:t>(c)</a:t>
            </a:r>
            <a:r>
              <a:rPr lang="en-US" altLang="en-US" dirty="0">
                <a:sym typeface="Wingdings"/>
              </a:rPr>
              <a:t> 1 + max{ </a:t>
            </a:r>
            <a:r>
              <a:rPr lang="en-US" altLang="en-US" i="1" dirty="0" err="1">
                <a:sym typeface="Wingdings"/>
              </a:rPr>
              <a:t>C</a:t>
            </a:r>
            <a:r>
              <a:rPr lang="en-US" altLang="en-US" i="1" baseline="-25000" dirty="0" err="1">
                <a:sym typeface="Wingdings"/>
              </a:rPr>
              <a:t>j</a:t>
            </a:r>
            <a:r>
              <a:rPr lang="en-US" altLang="en-US" dirty="0">
                <a:sym typeface="Wingdings"/>
              </a:rPr>
              <a:t>, </a:t>
            </a:r>
            <a:r>
              <a:rPr lang="en-US" altLang="en-US" i="1" dirty="0">
                <a:sym typeface="Wingdings"/>
              </a:rPr>
              <a:t>C</a:t>
            </a:r>
            <a:r>
              <a:rPr lang="en-US" altLang="en-US" dirty="0">
                <a:sym typeface="Wingdings"/>
              </a:rPr>
              <a:t>(m) }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8903D47A-1567-3443-88C6-1BC3F328A59F}"/>
              </a:ext>
            </a:extLst>
          </p:cNvPr>
          <p:cNvSpPr/>
          <p:nvPr/>
        </p:nvSpPr>
        <p:spPr>
          <a:xfrm>
            <a:off x="2032973" y="4366653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(b) = 2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2689E681-BBA2-E24C-99A9-ADA6B2E3B2F7}"/>
              </a:ext>
            </a:extLst>
          </p:cNvPr>
          <p:cNvSpPr/>
          <p:nvPr/>
        </p:nvSpPr>
        <p:spPr>
          <a:xfrm>
            <a:off x="2040637" y="3790708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BCFBBC7-A3B8-E643-A1C7-0EB314B9253E}"/>
              </a:ext>
            </a:extLst>
          </p:cNvPr>
          <p:cNvSpPr/>
          <p:nvPr/>
        </p:nvSpPr>
        <p:spPr>
          <a:xfrm>
            <a:off x="2021975" y="5326540"/>
            <a:ext cx="1197812" cy="524593"/>
          </a:xfrm>
          <a:prstGeom prst="wedgeRoundRectCallout">
            <a:avLst>
              <a:gd name="adj1" fmla="val 28953"/>
              <a:gd name="adj2" fmla="val -82860"/>
              <a:gd name="adj3" fmla="val 16667"/>
            </a:avLst>
          </a:prstGeom>
          <a:solidFill>
            <a:srgbClr val="FFFF00">
              <a:alpha val="50000"/>
            </a:srgbClr>
          </a:solidFill>
          <a:ln w="28575">
            <a:solidFill>
              <a:schemeClr val="tx1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C(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m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)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= 2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850AFFD1-3103-5341-8D4E-4287DD5F5D12}"/>
              </a:ext>
            </a:extLst>
          </p:cNvPr>
          <p:cNvSpPr/>
          <p:nvPr/>
        </p:nvSpPr>
        <p:spPr>
          <a:xfrm>
            <a:off x="3844464" y="4399650"/>
            <a:ext cx="1197812" cy="524593"/>
          </a:xfrm>
          <a:prstGeom prst="wedgeRoundRectCallout">
            <a:avLst>
              <a:gd name="adj1" fmla="val -58292"/>
              <a:gd name="adj2" fmla="val 10234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de-DE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(c)</a:t>
            </a: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3</a:t>
            </a:r>
          </a:p>
        </p:txBody>
      </p:sp>
    </p:spTree>
    <p:extLst>
      <p:ext uri="{BB962C8B-B14F-4D97-AF65-F5344CB8AC3E}">
        <p14:creationId xmlns:p14="http://schemas.microsoft.com/office/powerpoint/2010/main" val="2354552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B3FC1-1005-4849-BB50-3E9503AD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Lamport</a:t>
            </a:r>
            <a:r>
              <a:rPr lang="en-US" sz="4000" dirty="0"/>
              <a:t> Timestamps: Ordering all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AC311-CC05-A548-A564-F4DA571D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solidFill>
                  <a:srgbClr val="0070C0"/>
                </a:solidFill>
              </a:rPr>
              <a:t>Break ties </a:t>
            </a:r>
            <a:r>
              <a:rPr lang="en-US" altLang="en-US" dirty="0">
                <a:solidFill>
                  <a:srgbClr val="000000"/>
                </a:solidFill>
              </a:rPr>
              <a:t>by appending the process number to each event:</a:t>
            </a:r>
          </a:p>
          <a:p>
            <a:pPr marL="971550" lvl="1" indent="-514350">
              <a:buFont typeface="+mj-lt"/>
              <a:buAutoNum type="arabicPeriod"/>
            </a:pPr>
            <a:endParaRPr lang="en-US" altLang="en-US" dirty="0">
              <a:solidFill>
                <a:srgbClr val="00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>
                <a:solidFill>
                  <a:srgbClr val="000000"/>
                </a:solidFill>
              </a:rPr>
              <a:t>Process P</a:t>
            </a:r>
            <a:r>
              <a:rPr lang="en-US" altLang="en-US" i="1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timestamps event e with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i="1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(e).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endParaRPr lang="en-US" altLang="en-US" dirty="0">
              <a:solidFill>
                <a:srgbClr val="00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en-US" altLang="en-US" i="1" dirty="0">
              <a:solidFill>
                <a:srgbClr val="00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(a).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&lt;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(b).</a:t>
            </a:r>
            <a:r>
              <a:rPr lang="en-US" altLang="en-US" i="1" dirty="0">
                <a:solidFill>
                  <a:srgbClr val="000000"/>
                </a:solidFill>
              </a:rPr>
              <a:t>j</a:t>
            </a:r>
            <a:r>
              <a:rPr lang="en-US" altLang="en-US" dirty="0">
                <a:solidFill>
                  <a:srgbClr val="000000"/>
                </a:solidFill>
              </a:rPr>
              <a:t> when:</a:t>
            </a:r>
          </a:p>
          <a:p>
            <a:pPr lvl="2"/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(a) &lt;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(b), </a:t>
            </a:r>
            <a:r>
              <a:rPr lang="en-US" altLang="en-US" dirty="0">
                <a:solidFill>
                  <a:srgbClr val="0070C0"/>
                </a:solidFill>
              </a:rPr>
              <a:t>or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(a) =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(b) and 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&lt; </a:t>
            </a:r>
            <a:r>
              <a:rPr lang="en-US" altLang="en-US" i="1" dirty="0">
                <a:solidFill>
                  <a:srgbClr val="000000"/>
                </a:solidFill>
              </a:rPr>
              <a:t>j</a:t>
            </a:r>
          </a:p>
          <a:p>
            <a:pPr lvl="1"/>
            <a:endParaRPr lang="en-US" altLang="en-US" i="1" dirty="0">
              <a:solidFill>
                <a:srgbClr val="000000"/>
              </a:solidFill>
            </a:endParaRPr>
          </a:p>
          <a:p>
            <a:pPr lvl="1"/>
            <a:endParaRPr lang="en-US" altLang="en-US" i="1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Now, for any two </a:t>
            </a:r>
            <a:r>
              <a:rPr lang="en-US" altLang="en-US" dirty="0"/>
              <a:t>events a and b, C(a) </a:t>
            </a:r>
            <a:r>
              <a:rPr lang="en-US" altLang="en-US" dirty="0">
                <a:sym typeface="Wingdings"/>
              </a:rPr>
              <a:t>&lt; C(b) or C(b) &lt; C(a)</a:t>
            </a:r>
          </a:p>
          <a:p>
            <a:pPr lvl="1"/>
            <a:r>
              <a:rPr lang="en-US" altLang="en-US" dirty="0">
                <a:sym typeface="Wingdings"/>
              </a:rPr>
              <a:t>This is called a total ordering </a:t>
            </a:r>
            <a:r>
              <a:rPr lang="en-US" altLang="en-US" dirty="0">
                <a:solidFill>
                  <a:srgbClr val="000000"/>
                </a:solidFill>
                <a:sym typeface="Wingdings"/>
              </a:rPr>
              <a:t>of events</a:t>
            </a:r>
            <a:endParaRPr lang="en-US" alt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8993-2B39-9148-80FE-B7D743F62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E9030-8BBE-9147-928C-B6FB04453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CA656-A95E-4D4A-AA19-D46E7899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98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6778-A15A-D34C-B24F-D4409F58E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all these events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F7155-1828-FC4D-950A-11672A2F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533E2-6FA9-7D4A-B98B-D0350853E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6922B-8C63-4244-B225-5BB36CEC9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DF231D-7390-4F4E-8936-AC08D5568FDD}"/>
              </a:ext>
            </a:extLst>
          </p:cNvPr>
          <p:cNvCxnSpPr/>
          <p:nvPr/>
        </p:nvCxnSpPr>
        <p:spPr>
          <a:xfrm>
            <a:off x="1185638" y="2113963"/>
            <a:ext cx="0" cy="387404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94EF1E-CB62-B247-B808-13E90FE62E9F}"/>
              </a:ext>
            </a:extLst>
          </p:cNvPr>
          <p:cNvCxnSpPr/>
          <p:nvPr/>
        </p:nvCxnSpPr>
        <p:spPr>
          <a:xfrm>
            <a:off x="3093886" y="2115811"/>
            <a:ext cx="0" cy="38722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A813D5-7CB9-0A41-8400-D0EC79890BCF}"/>
              </a:ext>
            </a:extLst>
          </p:cNvPr>
          <p:cNvCxnSpPr/>
          <p:nvPr/>
        </p:nvCxnSpPr>
        <p:spPr>
          <a:xfrm>
            <a:off x="4924936" y="2113164"/>
            <a:ext cx="0" cy="387484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Process 9">
            <a:extLst>
              <a:ext uri="{FF2B5EF4-FFF2-40B4-BE49-F238E27FC236}">
                <a16:creationId xmlns:a16="http://schemas.microsoft.com/office/drawing/2014/main" id="{BAEC12BD-DABA-7440-B9AE-5474BC3AE8C2}"/>
              </a:ext>
            </a:extLst>
          </p:cNvPr>
          <p:cNvSpPr/>
          <p:nvPr/>
        </p:nvSpPr>
        <p:spPr>
          <a:xfrm>
            <a:off x="805628" y="136106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P1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=0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54723D-B7F3-0543-A9CB-D3328034078A}"/>
              </a:ext>
            </a:extLst>
          </p:cNvPr>
          <p:cNvSpPr/>
          <p:nvPr/>
        </p:nvSpPr>
        <p:spPr>
          <a:xfrm>
            <a:off x="1116878" y="249397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5DA94A-70E6-5549-84C9-8775AFA24FB9}"/>
              </a:ext>
            </a:extLst>
          </p:cNvPr>
          <p:cNvSpPr/>
          <p:nvPr/>
        </p:nvSpPr>
        <p:spPr>
          <a:xfrm>
            <a:off x="1116878" y="312127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34851E-E46A-7445-8975-0DAC1C877199}"/>
              </a:ext>
            </a:extLst>
          </p:cNvPr>
          <p:cNvSpPr txBox="1"/>
          <p:nvPr/>
        </p:nvSpPr>
        <p:spPr>
          <a:xfrm>
            <a:off x="669069" y="233190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70179A-466D-D346-809C-96B8AA634A7A}"/>
              </a:ext>
            </a:extLst>
          </p:cNvPr>
          <p:cNvSpPr txBox="1"/>
          <p:nvPr/>
        </p:nvSpPr>
        <p:spPr>
          <a:xfrm>
            <a:off x="661054" y="295919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352911-3EF3-1F48-B568-F351E4CCF057}"/>
              </a:ext>
            </a:extLst>
          </p:cNvPr>
          <p:cNvSpPr/>
          <p:nvPr/>
        </p:nvSpPr>
        <p:spPr>
          <a:xfrm>
            <a:off x="3023352" y="34208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089D28-3432-5349-A91B-416265DDA97B}"/>
              </a:ext>
            </a:extLst>
          </p:cNvPr>
          <p:cNvSpPr txBox="1"/>
          <p:nvPr/>
        </p:nvSpPr>
        <p:spPr>
          <a:xfrm>
            <a:off x="704405" y="421594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c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C120C3-08BB-1D43-B630-6C0930B834E8}"/>
              </a:ext>
            </a:extLst>
          </p:cNvPr>
          <p:cNvCxnSpPr>
            <a:endCxn id="15" idx="2"/>
          </p:cNvCxnSpPr>
          <p:nvPr/>
        </p:nvCxnSpPr>
        <p:spPr>
          <a:xfrm>
            <a:off x="1248496" y="3186102"/>
            <a:ext cx="1774856" cy="30352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Process 17">
            <a:extLst>
              <a:ext uri="{FF2B5EF4-FFF2-40B4-BE49-F238E27FC236}">
                <a16:creationId xmlns:a16="http://schemas.microsoft.com/office/drawing/2014/main" id="{E6B6E5EC-761E-E744-B0DA-341B7C8F12A4}"/>
              </a:ext>
            </a:extLst>
          </p:cNvPr>
          <p:cNvSpPr/>
          <p:nvPr/>
        </p:nvSpPr>
        <p:spPr>
          <a:xfrm>
            <a:off x="2716583" y="1367373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P2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=0</a:t>
            </a:r>
          </a:p>
        </p:txBody>
      </p:sp>
      <p:sp>
        <p:nvSpPr>
          <p:cNvPr id="19" name="Process 18">
            <a:extLst>
              <a:ext uri="{FF2B5EF4-FFF2-40B4-BE49-F238E27FC236}">
                <a16:creationId xmlns:a16="http://schemas.microsoft.com/office/drawing/2014/main" id="{F5F89240-8237-C44F-96F6-ACCF56B2A24D}"/>
              </a:ext>
            </a:extLst>
          </p:cNvPr>
          <p:cNvSpPr/>
          <p:nvPr/>
        </p:nvSpPr>
        <p:spPr>
          <a:xfrm>
            <a:off x="4547718" y="1353144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P3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=0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7E056B-7E49-C84E-B4B2-AD75A01C669E}"/>
              </a:ext>
            </a:extLst>
          </p:cNvPr>
          <p:cNvSpPr txBox="1"/>
          <p:nvPr/>
        </p:nvSpPr>
        <p:spPr>
          <a:xfrm>
            <a:off x="6886337" y="5944303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51AC8B-7F90-9F41-83EA-16567F8346C1}"/>
              </a:ext>
            </a:extLst>
          </p:cNvPr>
          <p:cNvCxnSpPr/>
          <p:nvPr/>
        </p:nvCxnSpPr>
        <p:spPr>
          <a:xfrm>
            <a:off x="6797349" y="2113164"/>
            <a:ext cx="0" cy="387484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Process 21">
            <a:extLst>
              <a:ext uri="{FF2B5EF4-FFF2-40B4-BE49-F238E27FC236}">
                <a16:creationId xmlns:a16="http://schemas.microsoft.com/office/drawing/2014/main" id="{78C304BC-83E5-E14B-A054-B5D78FCC01EE}"/>
              </a:ext>
            </a:extLst>
          </p:cNvPr>
          <p:cNvSpPr/>
          <p:nvPr/>
        </p:nvSpPr>
        <p:spPr>
          <a:xfrm>
            <a:off x="6420131" y="1353144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P4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latin typeface="Helvetica" pitchFamily="2" charset="0"/>
              </a:rPr>
              <a:t>4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=0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307D3F-E365-F84A-9DF2-26EFD7330E26}"/>
              </a:ext>
            </a:extLst>
          </p:cNvPr>
          <p:cNvSpPr/>
          <p:nvPr/>
        </p:nvSpPr>
        <p:spPr>
          <a:xfrm>
            <a:off x="1127157" y="440307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07C931-451F-4C47-8EF9-083AB0E3B41B}"/>
              </a:ext>
            </a:extLst>
          </p:cNvPr>
          <p:cNvSpPr/>
          <p:nvPr/>
        </p:nvSpPr>
        <p:spPr>
          <a:xfrm>
            <a:off x="3023352" y="44009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4BFA565-4563-F048-A7BB-425E69F097E2}"/>
              </a:ext>
            </a:extLst>
          </p:cNvPr>
          <p:cNvSpPr/>
          <p:nvPr/>
        </p:nvSpPr>
        <p:spPr>
          <a:xfrm>
            <a:off x="4870885" y="374126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602FF5-DC33-6747-B7E3-1310005505B7}"/>
              </a:ext>
            </a:extLst>
          </p:cNvPr>
          <p:cNvSpPr/>
          <p:nvPr/>
        </p:nvSpPr>
        <p:spPr>
          <a:xfrm>
            <a:off x="4845780" y="543788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34E7CEF-92B7-134E-8828-ED7CC2753AC0}"/>
              </a:ext>
            </a:extLst>
          </p:cNvPr>
          <p:cNvSpPr/>
          <p:nvPr/>
        </p:nvSpPr>
        <p:spPr>
          <a:xfrm>
            <a:off x="6755986" y="463174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BC6B10-08E4-3040-BEC9-8ABAB5FABC6A}"/>
              </a:ext>
            </a:extLst>
          </p:cNvPr>
          <p:cNvSpPr/>
          <p:nvPr/>
        </p:nvSpPr>
        <p:spPr>
          <a:xfrm>
            <a:off x="6728589" y="407539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282E34-ECC7-5C48-8CF3-A1779E1FB2D0}"/>
              </a:ext>
            </a:extLst>
          </p:cNvPr>
          <p:cNvCxnSpPr>
            <a:endCxn id="25" idx="2"/>
          </p:cNvCxnSpPr>
          <p:nvPr/>
        </p:nvCxnSpPr>
        <p:spPr>
          <a:xfrm>
            <a:off x="3146465" y="3486552"/>
            <a:ext cx="1724420" cy="323476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425DB5-548B-ED48-AEA0-2E0C01B55EEA}"/>
              </a:ext>
            </a:extLst>
          </p:cNvPr>
          <p:cNvCxnSpPr/>
          <p:nvPr/>
        </p:nvCxnSpPr>
        <p:spPr>
          <a:xfrm>
            <a:off x="5048049" y="3820674"/>
            <a:ext cx="1724420" cy="323476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4A3CE4-20F9-954E-9118-AB2E0F8CFD4C}"/>
              </a:ext>
            </a:extLst>
          </p:cNvPr>
          <p:cNvCxnSpPr/>
          <p:nvPr/>
        </p:nvCxnSpPr>
        <p:spPr>
          <a:xfrm flipH="1">
            <a:off x="4949817" y="4700508"/>
            <a:ext cx="1796505" cy="801923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4FDCA8B-7A2F-AA4F-9F31-3393CE498127}"/>
              </a:ext>
            </a:extLst>
          </p:cNvPr>
          <p:cNvSpPr txBox="1"/>
          <p:nvPr/>
        </p:nvSpPr>
        <p:spPr>
          <a:xfrm>
            <a:off x="3169899" y="29947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796B19-3A02-CE48-83E3-D6CFE3D797D5}"/>
              </a:ext>
            </a:extLst>
          </p:cNvPr>
          <p:cNvSpPr txBox="1"/>
          <p:nvPr/>
        </p:nvSpPr>
        <p:spPr>
          <a:xfrm>
            <a:off x="3191891" y="421224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05BDCF-CC1D-2C44-B1E0-E86E7FAC07A0}"/>
              </a:ext>
            </a:extLst>
          </p:cNvPr>
          <p:cNvSpPr txBox="1"/>
          <p:nvPr/>
        </p:nvSpPr>
        <p:spPr>
          <a:xfrm>
            <a:off x="5020525" y="3311663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Arial" charset="0"/>
                <a:cs typeface="Arial" charset="0"/>
              </a:rPr>
              <a:t>f</a:t>
            </a:r>
            <a:endParaRPr lang="en-US" sz="2400" dirty="0">
              <a:latin typeface="Helvetica" pitchFamily="2" charset="0"/>
              <a:ea typeface="Arial" charset="0"/>
              <a:cs typeface="Arial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56F9E6-C081-724C-83BE-3079058EC7D0}"/>
              </a:ext>
            </a:extLst>
          </p:cNvPr>
          <p:cNvSpPr txBox="1"/>
          <p:nvPr/>
        </p:nvSpPr>
        <p:spPr>
          <a:xfrm>
            <a:off x="4476050" y="5271090"/>
            <a:ext cx="62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6EFA05-51BA-C644-BA2A-92A035354107}"/>
              </a:ext>
            </a:extLst>
          </p:cNvPr>
          <p:cNvSpPr txBox="1"/>
          <p:nvPr/>
        </p:nvSpPr>
        <p:spPr>
          <a:xfrm>
            <a:off x="6866109" y="3682485"/>
            <a:ext cx="52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BC8010-9EC1-BF41-B6B0-603209527698}"/>
              </a:ext>
            </a:extLst>
          </p:cNvPr>
          <p:cNvSpPr txBox="1"/>
          <p:nvPr/>
        </p:nvSpPr>
        <p:spPr>
          <a:xfrm>
            <a:off x="6954709" y="4538436"/>
            <a:ext cx="101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Helvetica" pitchFamily="2" charset="0"/>
                <a:ea typeface="Arial" charset="0"/>
                <a:cs typeface="Arial" charset="0"/>
              </a:rPr>
              <a:t>i</a:t>
            </a:r>
            <a:endParaRPr lang="en-US" sz="2400" dirty="0">
              <a:latin typeface="Helvetica" pitchFamily="2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352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5B99-8265-8F41-81A3-400B7B37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B4BC0-6A2B-0C4A-B33C-1CA1B4CB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DFC95-F9AE-B346-B32F-D339B96E1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6F71-2854-854D-A1CE-F84DB693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2F3FEB9-E998-0C43-8E5B-53542E75E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8666"/>
            <a:ext cx="7835506" cy="818185"/>
          </a:xfrm>
        </p:spPr>
        <p:txBody>
          <a:bodyPr>
            <a:normAutofit lnSpcReduction="100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Client sends update to one replica site </a:t>
            </a:r>
            <a:r>
              <a:rPr lang="en-US" i="1" dirty="0">
                <a:ea typeface="Helvetica Neue Medium" charset="0"/>
                <a:cs typeface="Helvetica Neue Medium" charset="0"/>
              </a:rPr>
              <a:t>j</a:t>
            </a:r>
          </a:p>
          <a:p>
            <a:pPr lvl="1"/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Replica assigns it Lamport timestamp C</a:t>
            </a:r>
            <a:r>
              <a:rPr lang="en-US" i="1" baseline="-25000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r>
              <a:rPr lang="en-US" baseline="-25000" dirty="0">
                <a:ea typeface="Helvetica Neue Medium" charset="0"/>
                <a:cs typeface="Helvetica Neue Medium" charset="0"/>
                <a:sym typeface="Wingdings"/>
              </a:rPr>
              <a:t> </a:t>
            </a:r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. </a:t>
            </a:r>
            <a:r>
              <a:rPr lang="en-US" i="1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endParaRPr lang="en-US" i="1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9838E-F0E8-8E4C-A406-227F2A717EC8}"/>
              </a:ext>
            </a:extLst>
          </p:cNvPr>
          <p:cNvSpPr txBox="1"/>
          <p:nvPr/>
        </p:nvSpPr>
        <p:spPr>
          <a:xfrm>
            <a:off x="466717" y="1382136"/>
            <a:ext cx="815937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Goal: All sites apply updates in (same) Lamport clock order</a:t>
            </a:r>
          </a:p>
        </p:txBody>
      </p:sp>
    </p:spTree>
    <p:extLst>
      <p:ext uri="{BB962C8B-B14F-4D97-AF65-F5344CB8AC3E}">
        <p14:creationId xmlns:p14="http://schemas.microsoft.com/office/powerpoint/2010/main" val="5719386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5B99-8265-8F41-81A3-400B7B37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B4BC0-6A2B-0C4A-B33C-1CA1B4CB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DFC95-F9AE-B346-B32F-D339B96E1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6F71-2854-854D-A1CE-F84DB693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2F3FEB9-E998-0C43-8E5B-53542E75E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8666"/>
            <a:ext cx="7835506" cy="2175106"/>
          </a:xfrm>
        </p:spPr>
        <p:txBody>
          <a:bodyPr>
            <a:normAutofit lnSpcReduction="100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Client sends update to one replica site </a:t>
            </a:r>
            <a:r>
              <a:rPr lang="en-US" i="1" dirty="0">
                <a:ea typeface="Helvetica Neue Medium" charset="0"/>
                <a:cs typeface="Helvetica Neue Medium" charset="0"/>
              </a:rPr>
              <a:t>j</a:t>
            </a:r>
          </a:p>
          <a:p>
            <a:pPr lvl="1"/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Replica assigns it Lamport timestamp C</a:t>
            </a:r>
            <a:r>
              <a:rPr lang="en-US" i="1" baseline="-25000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r>
              <a:rPr lang="en-US" baseline="-25000" dirty="0">
                <a:ea typeface="Helvetica Neue Medium" charset="0"/>
                <a:cs typeface="Helvetica Neue Medium" charset="0"/>
                <a:sym typeface="Wingdings"/>
              </a:rPr>
              <a:t> </a:t>
            </a:r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. </a:t>
            </a:r>
            <a:r>
              <a:rPr lang="en-US" i="1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endParaRPr lang="en-US" i="1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Key idea: Place events into a sorted </a:t>
            </a:r>
            <a:r>
              <a:rPr lang="en-US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local queue</a:t>
            </a:r>
          </a:p>
          <a:p>
            <a:pPr lvl="1"/>
            <a:r>
              <a:rPr lang="en-US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Sorted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</a:t>
            </a:r>
            <a:r>
              <a:rPr lang="en-US" dirty="0">
                <a:ea typeface="Helvetica Neue Medium" charset="0"/>
                <a:cs typeface="Helvetica Neue Medium" charset="0"/>
              </a:rPr>
              <a:t>by increasing </a:t>
            </a:r>
            <a:r>
              <a:rPr lang="en-US" dirty="0" err="1">
                <a:ea typeface="Helvetica Neue Medium" charset="0"/>
                <a:cs typeface="Helvetica Neue Medium" charset="0"/>
              </a:rPr>
              <a:t>Lamport</a:t>
            </a:r>
            <a:r>
              <a:rPr lang="en-US" dirty="0">
                <a:ea typeface="Helvetica Neue Medium" charset="0"/>
                <a:cs typeface="Helvetica Neue Medium" charset="0"/>
              </a:rPr>
              <a:t> timestamps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E39C27-6AA6-B54B-B224-62C41DFF9B73}"/>
              </a:ext>
            </a:extLst>
          </p:cNvPr>
          <p:cNvGrpSpPr/>
          <p:nvPr/>
        </p:nvGrpSpPr>
        <p:grpSpPr>
          <a:xfrm>
            <a:off x="1657350" y="4479840"/>
            <a:ext cx="4105970" cy="1353578"/>
            <a:chOff x="2162790" y="4654918"/>
            <a:chExt cx="4105970" cy="1353578"/>
          </a:xfrm>
        </p:grpSpPr>
        <p:sp>
          <p:nvSpPr>
            <p:cNvPr id="9" name="Can 8">
              <a:extLst>
                <a:ext uri="{FF2B5EF4-FFF2-40B4-BE49-F238E27FC236}">
                  <a16:creationId xmlns:a16="http://schemas.microsoft.com/office/drawing/2014/main" id="{F8228D0C-9ACA-EC41-9CC8-F4A29A0E67B5}"/>
                </a:ext>
              </a:extLst>
            </p:cNvPr>
            <p:cNvSpPr/>
            <p:nvPr/>
          </p:nvSpPr>
          <p:spPr>
            <a:xfrm>
              <a:off x="4973308" y="5486181"/>
              <a:ext cx="477288" cy="522315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P1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5E6291-09BD-594A-BD67-8218030F34C3}"/>
                </a:ext>
              </a:extLst>
            </p:cNvPr>
            <p:cNvCxnSpPr/>
            <p:nvPr/>
          </p:nvCxnSpPr>
          <p:spPr>
            <a:xfrm flipV="1">
              <a:off x="4513883" y="4900256"/>
              <a:ext cx="1374993" cy="30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2C1C55-3A44-714B-8A15-1DC5C517FBA7}"/>
                </a:ext>
              </a:extLst>
            </p:cNvPr>
            <p:cNvCxnSpPr/>
            <p:nvPr/>
          </p:nvCxnSpPr>
          <p:spPr>
            <a:xfrm flipV="1">
              <a:off x="4510130" y="5330245"/>
              <a:ext cx="1374993" cy="30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Document 11">
              <a:extLst>
                <a:ext uri="{FF2B5EF4-FFF2-40B4-BE49-F238E27FC236}">
                  <a16:creationId xmlns:a16="http://schemas.microsoft.com/office/drawing/2014/main" id="{2066D087-66F1-EC48-835D-1BEB9F17C6C8}"/>
                </a:ext>
              </a:extLst>
            </p:cNvPr>
            <p:cNvSpPr/>
            <p:nvPr/>
          </p:nvSpPr>
          <p:spPr>
            <a:xfrm>
              <a:off x="5183725" y="4909438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13" name="Rounded Rectangular Callout 12">
              <a:extLst>
                <a:ext uri="{FF2B5EF4-FFF2-40B4-BE49-F238E27FC236}">
                  <a16:creationId xmlns:a16="http://schemas.microsoft.com/office/drawing/2014/main" id="{471C307A-E6F1-FC40-A0B9-0F5D911A0B6D}"/>
                </a:ext>
              </a:extLst>
            </p:cNvPr>
            <p:cNvSpPr/>
            <p:nvPr/>
          </p:nvSpPr>
          <p:spPr>
            <a:xfrm>
              <a:off x="5745492" y="4657884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  <p:sp>
          <p:nvSpPr>
            <p:cNvPr id="14" name="Document 13">
              <a:extLst>
                <a:ext uri="{FF2B5EF4-FFF2-40B4-BE49-F238E27FC236}">
                  <a16:creationId xmlns:a16="http://schemas.microsoft.com/office/drawing/2014/main" id="{3B407DD9-0CC2-C94C-B019-643E9114D5DE}"/>
                </a:ext>
              </a:extLst>
            </p:cNvPr>
            <p:cNvSpPr/>
            <p:nvPr/>
          </p:nvSpPr>
          <p:spPr>
            <a:xfrm>
              <a:off x="4588396" y="4907641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73E62088-026B-CD44-84B0-623F4FD0F943}"/>
                </a:ext>
              </a:extLst>
            </p:cNvPr>
            <p:cNvSpPr/>
            <p:nvPr/>
          </p:nvSpPr>
          <p:spPr>
            <a:xfrm>
              <a:off x="5141235" y="4654918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2E1C47-9486-7549-8FBA-78975BEC425E}"/>
                </a:ext>
              </a:extLst>
            </p:cNvPr>
            <p:cNvSpPr txBox="1"/>
            <p:nvPr/>
          </p:nvSpPr>
          <p:spPr>
            <a:xfrm>
              <a:off x="2162790" y="4765000"/>
              <a:ext cx="2167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Helvetica Neue Medium" charset="0"/>
                  <a:ea typeface="Helvetica Neue Medium" charset="0"/>
                  <a:cs typeface="Helvetica Neue Medium" charset="0"/>
                </a:rPr>
                <a:t>Example: P1’s</a:t>
              </a:r>
            </a:p>
            <a:p>
              <a:r>
                <a:rPr lang="en-US" dirty="0">
                  <a:latin typeface="Helvetica Neue Medium" charset="0"/>
                  <a:ea typeface="Helvetica Neue Medium" charset="0"/>
                  <a:cs typeface="Helvetica Neue Medium" charset="0"/>
                </a:rPr>
                <a:t>local queue: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229838E-F0E8-8E4C-A406-227F2A717EC8}"/>
              </a:ext>
            </a:extLst>
          </p:cNvPr>
          <p:cNvSpPr txBox="1"/>
          <p:nvPr/>
        </p:nvSpPr>
        <p:spPr>
          <a:xfrm>
            <a:off x="466717" y="1382136"/>
            <a:ext cx="815937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Goal: All sites apply updates in (same) Lamport clock order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92A95A-CA5A-D644-9AEA-1B5C169B1DEB}"/>
              </a:ext>
            </a:extLst>
          </p:cNvPr>
          <p:cNvSpPr txBox="1"/>
          <p:nvPr/>
        </p:nvSpPr>
        <p:spPr>
          <a:xfrm>
            <a:off x="6016279" y="447481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 </a:t>
            </a:r>
            <a:r>
              <a:rPr lang="en-US">
                <a:latin typeface="Helvetica Neue Medium" charset="0"/>
                <a:ea typeface="Helvetica Neue Medium" charset="0"/>
                <a:cs typeface="Helvetica Neue Medium" charset="0"/>
              </a:rPr>
              <a:t>Timestamps</a:t>
            </a:r>
          </a:p>
        </p:txBody>
      </p:sp>
    </p:spTree>
    <p:extLst>
      <p:ext uri="{BB962C8B-B14F-4D97-AF65-F5344CB8AC3E}">
        <p14:creationId xmlns:p14="http://schemas.microsoft.com/office/powerpoint/2010/main" val="4101527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929BF-8073-7646-B57B-C7DD70293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(Almost correct)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F723D-F30D-4545-8F8B-BF9DA9CBB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 receiving an update from client, broadcast to others (including yourself)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 receiving an update from replica: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Add it to your local queue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Broadcast an </a:t>
            </a:r>
            <a:r>
              <a:rPr lang="en-US" dirty="0">
                <a:solidFill>
                  <a:srgbClr val="0070C0"/>
                </a:solidFill>
              </a:rPr>
              <a:t>acknowledgement message </a:t>
            </a:r>
            <a:r>
              <a:rPr lang="en-US" dirty="0"/>
              <a:t>to every replica (including yourself)</a:t>
            </a:r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520700" indent="-514350">
              <a:buFont typeface="+mj-lt"/>
              <a:buAutoNum type="arabicPeriod"/>
            </a:pPr>
            <a:r>
              <a:rPr lang="en-US" dirty="0"/>
              <a:t>On receiving an acknowledgement:</a:t>
            </a:r>
          </a:p>
          <a:p>
            <a:pPr lvl="1"/>
            <a:r>
              <a:rPr lang="en-US" dirty="0"/>
              <a:t>Mark corresponding update </a:t>
            </a:r>
            <a:r>
              <a:rPr lang="en-US" dirty="0">
                <a:solidFill>
                  <a:srgbClr val="0070C0"/>
                </a:solidFill>
              </a:rPr>
              <a:t>acknowledged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in your queue</a:t>
            </a:r>
          </a:p>
          <a:p>
            <a:pPr marL="571500" indent="-514350">
              <a:buFont typeface="+mj-lt"/>
              <a:buAutoNum type="arabicPeriod"/>
            </a:pPr>
            <a:endParaRPr lang="en-US" dirty="0"/>
          </a:p>
          <a:p>
            <a:pPr marL="52070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Remove and process </a:t>
            </a:r>
            <a:r>
              <a:rPr lang="en-US" dirty="0"/>
              <a:t>updates </a:t>
            </a:r>
            <a:r>
              <a:rPr lang="en-US" u="sng" dirty="0"/>
              <a:t>everyone</a:t>
            </a:r>
            <a:r>
              <a:rPr lang="en-US" dirty="0"/>
              <a:t> has </a:t>
            </a:r>
            <a:r>
              <a:rPr lang="en-US" dirty="0" err="1"/>
              <a:t>ack’ed</a:t>
            </a:r>
            <a:r>
              <a:rPr lang="en-US" dirty="0"/>
              <a:t> from </a:t>
            </a:r>
            <a:r>
              <a:rPr lang="en-US" u="sng" dirty="0"/>
              <a:t>head</a:t>
            </a:r>
            <a:r>
              <a:rPr lang="en-US" dirty="0"/>
              <a:t> of queue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ABF56-5E0D-9D43-859A-5196CF151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89EB-B05D-BC48-89FA-1A428CA3B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698EB-67C7-9549-BE47-1059D0765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9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32F0-4DC5-6144-9BDB-D5B3583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distributed edit-compile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7B6E-1B5A-224B-BDB7-7BAFA9F0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05523-A513-A94B-BD56-5875F869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3CA0-2CC6-D144-A382-AE0AF075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95E518D-8321-0E41-A221-D4732F24A31C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4245081"/>
            <a:ext cx="8250495" cy="57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/>
              <a:t>2143 &lt; 2144 </a:t>
            </a:r>
            <a:r>
              <a:rPr lang="en-US" sz="3200" dirty="0">
                <a:sym typeface="Wingdings"/>
              </a:rPr>
              <a:t> make </a:t>
            </a:r>
            <a:r>
              <a:rPr lang="en-US" sz="3200" dirty="0">
                <a:solidFill>
                  <a:srgbClr val="C00000"/>
                </a:solidFill>
                <a:sym typeface="Wingdings"/>
              </a:rPr>
              <a:t>doesn’t call compiler</a:t>
            </a:r>
          </a:p>
        </p:txBody>
      </p:sp>
      <p:pic>
        <p:nvPicPr>
          <p:cNvPr id="8" name="Picture 6" descr="06-01">
            <a:extLst>
              <a:ext uri="{FF2B5EF4-FFF2-40B4-BE49-F238E27FC236}">
                <a16:creationId xmlns:a16="http://schemas.microsoft.com/office/drawing/2014/main" id="{13153859-FC26-AD46-A05F-FB92B53C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5" y="1480963"/>
            <a:ext cx="8651029" cy="222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957E1-7198-EA49-95F6-AEE19C57C22E}"/>
              </a:ext>
            </a:extLst>
          </p:cNvPr>
          <p:cNvSpPr txBox="1"/>
          <p:nvPr/>
        </p:nvSpPr>
        <p:spPr>
          <a:xfrm>
            <a:off x="6735097" y="3427123"/>
            <a:ext cx="192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Arial" charset="0"/>
                <a:cs typeface="Arial" charset="0"/>
              </a:rPr>
              <a:t>Physical time </a:t>
            </a:r>
            <a:r>
              <a:rPr lang="en-US" sz="1600" dirty="0">
                <a:latin typeface="Helvetica" pitchFamily="2" charset="0"/>
                <a:ea typeface="Arial" charset="0"/>
                <a:cs typeface="Arial" charset="0"/>
                <a:sym typeface="Wingdings"/>
              </a:rPr>
              <a:t></a:t>
            </a:r>
            <a:endParaRPr lang="en-US" sz="1600" dirty="0">
              <a:latin typeface="Helvetica" pitchFamily="2" charset="0"/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E22F3-1DC8-7A4E-989B-9ABA2E6CD914}"/>
              </a:ext>
            </a:extLst>
          </p:cNvPr>
          <p:cNvSpPr txBox="1"/>
          <p:nvPr/>
        </p:nvSpPr>
        <p:spPr>
          <a:xfrm>
            <a:off x="1070007" y="5164095"/>
            <a:ext cx="7003984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Lack of time synchronization result – </a:t>
            </a:r>
            <a:r>
              <a:rPr lang="en-US" sz="2800" dirty="0">
                <a:solidFill>
                  <a:srgbClr val="C00000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possible object file mismatch </a:t>
            </a:r>
          </a:p>
        </p:txBody>
      </p:sp>
    </p:spTree>
    <p:extLst>
      <p:ext uri="{BB962C8B-B14F-4D97-AF65-F5344CB8AC3E}">
        <p14:creationId xmlns:p14="http://schemas.microsoft.com/office/powerpoint/2010/main" val="33218271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DB0A-FC69-6249-83E2-DB92952B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(Almost correct)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922E9-B103-C244-89A9-6824D0A55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536A5-CA6E-9445-A7F1-2E06B669C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F7EFE-3280-4E46-BEB9-626FB456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738B9C-1A13-D146-BE84-A603C786E8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4866"/>
          <a:stretch/>
        </p:blipFill>
        <p:spPr>
          <a:xfrm>
            <a:off x="4452784" y="2077164"/>
            <a:ext cx="4610100" cy="2148151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E50E3AC3-D0E0-1F40-B81F-C4AF9EDE6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885" y="1332096"/>
            <a:ext cx="3960639" cy="2893218"/>
          </a:xfrm>
        </p:spPr>
        <p:txBody>
          <a:bodyPr>
            <a:normAutofit/>
          </a:bodyPr>
          <a:lstStyle/>
          <a:p>
            <a:r>
              <a:rPr lang="en-US" sz="2400" spc="-100" dirty="0">
                <a:ea typeface="Helvetica Neue Medium" charset="0"/>
                <a:cs typeface="Helvetica Neue Medium" charset="0"/>
              </a:rPr>
              <a:t>P1 queues </a:t>
            </a:r>
            <a:r>
              <a:rPr lang="en-US" sz="2400" spc="-100" dirty="0">
                <a:solidFill>
                  <a:schemeClr val="accent3">
                    <a:lumMod val="50000"/>
                  </a:schemeClr>
                </a:solidFill>
                <a:ea typeface="Helvetica Neue Medium" charset="0"/>
                <a:cs typeface="Helvetica Neue Medium" charset="0"/>
              </a:rPr>
              <a:t>$</a:t>
            </a:r>
            <a:r>
              <a:rPr lang="en-US" sz="2400" spc="-100" dirty="0">
                <a:ea typeface="Helvetica Neue Medium" charset="0"/>
                <a:cs typeface="Helvetica Neue Medium" charset="0"/>
              </a:rPr>
              <a:t>, P2 queues </a:t>
            </a:r>
            <a:r>
              <a:rPr lang="en-US" sz="2400" spc="-100" dirty="0">
                <a:solidFill>
                  <a:schemeClr val="accent2"/>
                </a:solidFill>
                <a:ea typeface="Helvetica Neue Medium" charset="0"/>
                <a:cs typeface="Helvetica Neue Medium" charset="0"/>
              </a:rPr>
              <a:t>%</a:t>
            </a:r>
          </a:p>
          <a:p>
            <a:endParaRPr lang="en-US" sz="2400" dirty="0">
              <a:ea typeface="Helvetica Neue Medium" charset="0"/>
              <a:cs typeface="Helvetica Neue Medium" charset="0"/>
            </a:endParaRPr>
          </a:p>
          <a:p>
            <a:r>
              <a:rPr lang="en-US" sz="2400" dirty="0">
                <a:ea typeface="Helvetica Neue Medium" charset="0"/>
                <a:cs typeface="Helvetica Neue Medium" charset="0"/>
              </a:rPr>
              <a:t>P1 queues and </a:t>
            </a:r>
            <a:r>
              <a:rPr lang="en-US" sz="2400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ack’s</a:t>
            </a:r>
            <a:r>
              <a:rPr lang="en-US" sz="2400" dirty="0">
                <a:ea typeface="Helvetica Neue Medium" charset="0"/>
                <a:cs typeface="Helvetica Neue Medium" charset="0"/>
              </a:rPr>
              <a:t> </a:t>
            </a:r>
            <a:r>
              <a:rPr lang="en-US" sz="2400" dirty="0">
                <a:solidFill>
                  <a:schemeClr val="accent4"/>
                </a:solidFill>
                <a:ea typeface="Helvetica Neue Medium" charset="0"/>
                <a:cs typeface="Helvetica Neue Medium" charset="0"/>
              </a:rPr>
              <a:t>%</a:t>
            </a:r>
          </a:p>
          <a:p>
            <a:pPr lvl="1"/>
            <a:r>
              <a:rPr lang="en-US" spc="-150" dirty="0">
                <a:ea typeface="Helvetica Neue Medium" charset="0"/>
                <a:cs typeface="Helvetica Neue Medium" charset="0"/>
              </a:rPr>
              <a:t>P1 marks </a:t>
            </a:r>
            <a:r>
              <a:rPr lang="en-US" spc="-150" dirty="0">
                <a:solidFill>
                  <a:schemeClr val="accent2"/>
                </a:solidFill>
                <a:ea typeface="Helvetica Neue Medium" charset="0"/>
                <a:cs typeface="Helvetica Neue Medium" charset="0"/>
              </a:rPr>
              <a:t>%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fully </a:t>
            </a:r>
            <a:r>
              <a:rPr lang="en-US" spc="-150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ack’ed</a:t>
            </a:r>
          </a:p>
          <a:p>
            <a:pPr lvl="1"/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sz="2400" dirty="0">
                <a:ea typeface="Helvetica Neue Medium" charset="0"/>
                <a:cs typeface="Helvetica Neue Medium" charset="0"/>
              </a:rPr>
              <a:t>P2 marks </a:t>
            </a:r>
            <a:r>
              <a:rPr lang="en-US" sz="2400" dirty="0">
                <a:solidFill>
                  <a:schemeClr val="accent2"/>
                </a:solidFill>
                <a:ea typeface="Helvetica Neue Medium" charset="0"/>
                <a:cs typeface="Helvetica Neue Medium" charset="0"/>
              </a:rPr>
              <a:t>%</a:t>
            </a:r>
            <a:r>
              <a:rPr lang="en-US" sz="2400" dirty="0">
                <a:ea typeface="Helvetica Neue Medium" charset="0"/>
                <a:cs typeface="Helvetica Neue Medium" charset="0"/>
              </a:rPr>
              <a:t> fully </a:t>
            </a:r>
            <a:r>
              <a:rPr lang="en-US" sz="2400" dirty="0" err="1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ack’ed</a:t>
            </a:r>
            <a:endParaRPr lang="en-US" sz="2400" dirty="0">
              <a:solidFill>
                <a:srgbClr val="0070C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845CED70-723B-A945-8347-99115F335598}"/>
              </a:ext>
            </a:extLst>
          </p:cNvPr>
          <p:cNvSpPr/>
          <p:nvPr/>
        </p:nvSpPr>
        <p:spPr>
          <a:xfrm>
            <a:off x="4337446" y="2420301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D457BD9-7142-BD4F-B67D-4A368E2CC261}"/>
              </a:ext>
            </a:extLst>
          </p:cNvPr>
          <p:cNvSpPr/>
          <p:nvPr/>
        </p:nvSpPr>
        <p:spPr>
          <a:xfrm>
            <a:off x="8443965" y="2271285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1E1C63-3239-7E46-BF03-6364F3BE486F}"/>
              </a:ext>
            </a:extLst>
          </p:cNvPr>
          <p:cNvCxnSpPr/>
          <p:nvPr/>
        </p:nvCxnSpPr>
        <p:spPr>
          <a:xfrm>
            <a:off x="4573304" y="2942615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E28843-3EED-2249-A3D1-998BBCA9F2C6}"/>
              </a:ext>
            </a:extLst>
          </p:cNvPr>
          <p:cNvCxnSpPr/>
          <p:nvPr/>
        </p:nvCxnSpPr>
        <p:spPr>
          <a:xfrm>
            <a:off x="8683593" y="2795757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E9AC061-944E-6948-9CF2-BA6C7779401F}"/>
              </a:ext>
            </a:extLst>
          </p:cNvPr>
          <p:cNvSpPr/>
          <p:nvPr/>
        </p:nvSpPr>
        <p:spPr>
          <a:xfrm>
            <a:off x="4512708" y="306095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4" name="Straight Arrow Connector 32">
            <a:extLst>
              <a:ext uri="{FF2B5EF4-FFF2-40B4-BE49-F238E27FC236}">
                <a16:creationId xmlns:a16="http://schemas.microsoft.com/office/drawing/2014/main" id="{F42D3CDE-2ECA-3F44-938B-80B4E7069646}"/>
              </a:ext>
            </a:extLst>
          </p:cNvPr>
          <p:cNvCxnSpPr>
            <a:stCxn id="13" idx="6"/>
          </p:cNvCxnSpPr>
          <p:nvPr/>
        </p:nvCxnSpPr>
        <p:spPr>
          <a:xfrm>
            <a:off x="4650229" y="3129711"/>
            <a:ext cx="3972775" cy="1391640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C6E164-1182-974A-A3F1-CAD38602EEC6}"/>
              </a:ext>
            </a:extLst>
          </p:cNvPr>
          <p:cNvGrpSpPr/>
          <p:nvPr/>
        </p:nvGrpSpPr>
        <p:grpSpPr>
          <a:xfrm>
            <a:off x="5091985" y="2496744"/>
            <a:ext cx="1097084" cy="611842"/>
            <a:chOff x="6067924" y="2616275"/>
            <a:chExt cx="1097084" cy="611842"/>
          </a:xfrm>
        </p:grpSpPr>
        <p:sp>
          <p:nvSpPr>
            <p:cNvPr id="16" name="Document 15">
              <a:extLst>
                <a:ext uri="{FF2B5EF4-FFF2-40B4-BE49-F238E27FC236}">
                  <a16:creationId xmlns:a16="http://schemas.microsoft.com/office/drawing/2014/main" id="{FF281DC8-16AE-3B4B-A120-D79F55B486E1}"/>
                </a:ext>
              </a:extLst>
            </p:cNvPr>
            <p:cNvSpPr/>
            <p:nvPr/>
          </p:nvSpPr>
          <p:spPr>
            <a:xfrm>
              <a:off x="6067924" y="280551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7" name="Rounded Rectangular Callout 16">
              <a:extLst>
                <a:ext uri="{FF2B5EF4-FFF2-40B4-BE49-F238E27FC236}">
                  <a16:creationId xmlns:a16="http://schemas.microsoft.com/office/drawing/2014/main" id="{342AA564-12C8-1746-9AB2-98D5B722C152}"/>
                </a:ext>
              </a:extLst>
            </p:cNvPr>
            <p:cNvSpPr/>
            <p:nvPr/>
          </p:nvSpPr>
          <p:spPr>
            <a:xfrm>
              <a:off x="6641740" y="261627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D8C59D-77FC-0B4E-9F31-C4938486047B}"/>
              </a:ext>
            </a:extLst>
          </p:cNvPr>
          <p:cNvCxnSpPr/>
          <p:nvPr/>
        </p:nvCxnSpPr>
        <p:spPr>
          <a:xfrm flipV="1">
            <a:off x="7308008" y="1539497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DF6821-08F6-7449-99E0-436A3E5CB6B5}"/>
              </a:ext>
            </a:extLst>
          </p:cNvPr>
          <p:cNvCxnSpPr/>
          <p:nvPr/>
        </p:nvCxnSpPr>
        <p:spPr>
          <a:xfrm flipV="1">
            <a:off x="7304255" y="1969486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8E3811-0462-0741-8846-F1BD04103B82}"/>
              </a:ext>
            </a:extLst>
          </p:cNvPr>
          <p:cNvCxnSpPr/>
          <p:nvPr/>
        </p:nvCxnSpPr>
        <p:spPr>
          <a:xfrm flipV="1">
            <a:off x="4306767" y="1541658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E16B5E-5457-F04E-8F9C-65F7D21659B2}"/>
              </a:ext>
            </a:extLst>
          </p:cNvPr>
          <p:cNvCxnSpPr/>
          <p:nvPr/>
        </p:nvCxnSpPr>
        <p:spPr>
          <a:xfrm flipV="1">
            <a:off x="4303014" y="1971647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F2B984-127C-9B44-8CBC-A5A2A1D04B05}"/>
              </a:ext>
            </a:extLst>
          </p:cNvPr>
          <p:cNvGrpSpPr/>
          <p:nvPr/>
        </p:nvGrpSpPr>
        <p:grpSpPr>
          <a:xfrm>
            <a:off x="4927625" y="1299286"/>
            <a:ext cx="1085035" cy="674158"/>
            <a:chOff x="4829124" y="1387776"/>
            <a:chExt cx="1085035" cy="674158"/>
          </a:xfrm>
        </p:grpSpPr>
        <p:sp>
          <p:nvSpPr>
            <p:cNvPr id="23" name="Document 22">
              <a:extLst>
                <a:ext uri="{FF2B5EF4-FFF2-40B4-BE49-F238E27FC236}">
                  <a16:creationId xmlns:a16="http://schemas.microsoft.com/office/drawing/2014/main" id="{B2574605-B717-6246-A4BF-880739415B6F}"/>
                </a:ext>
              </a:extLst>
            </p:cNvPr>
            <p:cNvSpPr/>
            <p:nvPr/>
          </p:nvSpPr>
          <p:spPr>
            <a:xfrm>
              <a:off x="4829124" y="1639330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24" name="Rounded Rectangular Callout 23">
              <a:extLst>
                <a:ext uri="{FF2B5EF4-FFF2-40B4-BE49-F238E27FC236}">
                  <a16:creationId xmlns:a16="http://schemas.microsoft.com/office/drawing/2014/main" id="{58856BC3-28E7-4040-9CA9-EABFB244488F}"/>
                </a:ext>
              </a:extLst>
            </p:cNvPr>
            <p:cNvSpPr/>
            <p:nvPr/>
          </p:nvSpPr>
          <p:spPr>
            <a:xfrm>
              <a:off x="5390891" y="1387776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6C7257-EE94-A848-9F8B-5442EFDC9D31}"/>
              </a:ext>
            </a:extLst>
          </p:cNvPr>
          <p:cNvGrpSpPr/>
          <p:nvPr/>
        </p:nvGrpSpPr>
        <p:grpSpPr>
          <a:xfrm>
            <a:off x="4332296" y="1296321"/>
            <a:ext cx="1076107" cy="675327"/>
            <a:chOff x="4233795" y="1384810"/>
            <a:chExt cx="1076107" cy="675327"/>
          </a:xfrm>
        </p:grpSpPr>
        <p:sp>
          <p:nvSpPr>
            <p:cNvPr id="26" name="Document 25">
              <a:extLst>
                <a:ext uri="{FF2B5EF4-FFF2-40B4-BE49-F238E27FC236}">
                  <a16:creationId xmlns:a16="http://schemas.microsoft.com/office/drawing/2014/main" id="{838CEFBB-D55C-E742-AD7A-9E4102845E64}"/>
                </a:ext>
              </a:extLst>
            </p:cNvPr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27" name="Rounded Rectangular Callout 26">
              <a:extLst>
                <a:ext uri="{FF2B5EF4-FFF2-40B4-BE49-F238E27FC236}">
                  <a16:creationId xmlns:a16="http://schemas.microsoft.com/office/drawing/2014/main" id="{9B922651-9A7D-A949-86F3-14E7ACFA6FA7}"/>
                </a:ext>
              </a:extLst>
            </p:cNvPr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390CDBBA-8023-4F4D-B91A-3B949A84F7BE}"/>
              </a:ext>
            </a:extLst>
          </p:cNvPr>
          <p:cNvSpPr/>
          <p:nvPr/>
        </p:nvSpPr>
        <p:spPr>
          <a:xfrm>
            <a:off x="8618650" y="30674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7A0440-A07C-CE41-AAC2-995BE944ADF1}"/>
              </a:ext>
            </a:extLst>
          </p:cNvPr>
          <p:cNvSpPr/>
          <p:nvPr/>
        </p:nvSpPr>
        <p:spPr>
          <a:xfrm>
            <a:off x="4518964" y="326482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7A3FC3-6722-424E-A46A-9CD39F0B7B2D}"/>
              </a:ext>
            </a:extLst>
          </p:cNvPr>
          <p:cNvCxnSpPr>
            <a:stCxn id="28" idx="2"/>
            <a:endCxn id="29" idx="6"/>
          </p:cNvCxnSpPr>
          <p:nvPr/>
        </p:nvCxnSpPr>
        <p:spPr>
          <a:xfrm flipH="1">
            <a:off x="4656484" y="3136224"/>
            <a:ext cx="3962166" cy="197365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718563-0F70-554F-90E7-2374CDB2213D}"/>
              </a:ext>
            </a:extLst>
          </p:cNvPr>
          <p:cNvGrpSpPr/>
          <p:nvPr/>
        </p:nvGrpSpPr>
        <p:grpSpPr>
          <a:xfrm>
            <a:off x="7130792" y="2486258"/>
            <a:ext cx="1085035" cy="674158"/>
            <a:chOff x="7251414" y="2534353"/>
            <a:chExt cx="1085035" cy="674158"/>
          </a:xfrm>
        </p:grpSpPr>
        <p:sp>
          <p:nvSpPr>
            <p:cNvPr id="32" name="Document 31">
              <a:extLst>
                <a:ext uri="{FF2B5EF4-FFF2-40B4-BE49-F238E27FC236}">
                  <a16:creationId xmlns:a16="http://schemas.microsoft.com/office/drawing/2014/main" id="{D0B0CEA0-D834-BD49-8306-8EBECAAB6C54}"/>
                </a:ext>
              </a:extLst>
            </p:cNvPr>
            <p:cNvSpPr/>
            <p:nvPr/>
          </p:nvSpPr>
          <p:spPr>
            <a:xfrm>
              <a:off x="7251414" y="2785907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33" name="Rounded Rectangular Callout 32">
              <a:extLst>
                <a:ext uri="{FF2B5EF4-FFF2-40B4-BE49-F238E27FC236}">
                  <a16:creationId xmlns:a16="http://schemas.microsoft.com/office/drawing/2014/main" id="{1EFAC674-29B3-FF4E-B147-56E4ACE1F47A}"/>
                </a:ext>
              </a:extLst>
            </p:cNvPr>
            <p:cNvSpPr/>
            <p:nvPr/>
          </p:nvSpPr>
          <p:spPr>
            <a:xfrm>
              <a:off x="7813181" y="2534353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ACABC10D-3A81-8443-A03D-D0A35B39667F}"/>
              </a:ext>
            </a:extLst>
          </p:cNvPr>
          <p:cNvSpPr/>
          <p:nvPr/>
        </p:nvSpPr>
        <p:spPr>
          <a:xfrm>
            <a:off x="8622997" y="347321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4609CD5-6FC6-A144-9A7A-3FDDBAC80834}"/>
              </a:ext>
            </a:extLst>
          </p:cNvPr>
          <p:cNvCxnSpPr>
            <a:stCxn id="29" idx="6"/>
            <a:endCxn id="34" idx="2"/>
          </p:cNvCxnSpPr>
          <p:nvPr/>
        </p:nvCxnSpPr>
        <p:spPr>
          <a:xfrm>
            <a:off x="4656485" y="3333589"/>
            <a:ext cx="3966513" cy="208389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BA1C44-3C15-274C-B5CD-DF493519F9F8}"/>
              </a:ext>
            </a:extLst>
          </p:cNvPr>
          <p:cNvGrpSpPr/>
          <p:nvPr/>
        </p:nvGrpSpPr>
        <p:grpSpPr>
          <a:xfrm>
            <a:off x="7341750" y="3609618"/>
            <a:ext cx="939010" cy="423104"/>
            <a:chOff x="5662125" y="3608674"/>
            <a:chExt cx="939010" cy="423104"/>
          </a:xfrm>
        </p:grpSpPr>
        <p:sp>
          <p:nvSpPr>
            <p:cNvPr id="37" name="Document 36">
              <a:extLst>
                <a:ext uri="{FF2B5EF4-FFF2-40B4-BE49-F238E27FC236}">
                  <a16:creationId xmlns:a16="http://schemas.microsoft.com/office/drawing/2014/main" id="{11430ACB-A345-284B-AE25-EF36899E5FB4}"/>
                </a:ext>
              </a:extLst>
            </p:cNvPr>
            <p:cNvSpPr/>
            <p:nvPr/>
          </p:nvSpPr>
          <p:spPr>
            <a:xfrm>
              <a:off x="6219580" y="3609174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A3CD69-2A3D-EB4B-8C28-050506D86DD9}"/>
                </a:ext>
              </a:extLst>
            </p:cNvPr>
            <p:cNvSpPr txBox="1"/>
            <p:nvPr/>
          </p:nvSpPr>
          <p:spPr>
            <a:xfrm>
              <a:off x="5662125" y="3608674"/>
              <a:ext cx="49978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ack</a:t>
              </a:r>
              <a:endParaRPr lang="en-US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783EB2-03EE-9340-9ACB-753643271216}"/>
              </a:ext>
            </a:extLst>
          </p:cNvPr>
          <p:cNvGrpSpPr/>
          <p:nvPr/>
        </p:nvGrpSpPr>
        <p:grpSpPr>
          <a:xfrm>
            <a:off x="7362071" y="1292459"/>
            <a:ext cx="1074875" cy="674158"/>
            <a:chOff x="7850685" y="1385615"/>
            <a:chExt cx="1074875" cy="674158"/>
          </a:xfrm>
        </p:grpSpPr>
        <p:sp>
          <p:nvSpPr>
            <p:cNvPr id="43" name="Document 42">
              <a:extLst>
                <a:ext uri="{FF2B5EF4-FFF2-40B4-BE49-F238E27FC236}">
                  <a16:creationId xmlns:a16="http://schemas.microsoft.com/office/drawing/2014/main" id="{C55292C0-99CB-4845-AE08-14B0009B3229}"/>
                </a:ext>
              </a:extLst>
            </p:cNvPr>
            <p:cNvSpPr/>
            <p:nvPr/>
          </p:nvSpPr>
          <p:spPr>
            <a:xfrm>
              <a:off x="7850685" y="1637169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44" name="Rounded Rectangular Callout 43">
              <a:extLst>
                <a:ext uri="{FF2B5EF4-FFF2-40B4-BE49-F238E27FC236}">
                  <a16:creationId xmlns:a16="http://schemas.microsoft.com/office/drawing/2014/main" id="{CC14EF3B-FC11-D342-977C-48798B50262E}"/>
                </a:ext>
              </a:extLst>
            </p:cNvPr>
            <p:cNvSpPr/>
            <p:nvPr/>
          </p:nvSpPr>
          <p:spPr>
            <a:xfrm>
              <a:off x="8402292" y="138561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45" name="Document 44">
            <a:extLst>
              <a:ext uri="{FF2B5EF4-FFF2-40B4-BE49-F238E27FC236}">
                <a16:creationId xmlns:a16="http://schemas.microsoft.com/office/drawing/2014/main" id="{E8D694CD-C73C-7A44-A45E-AD8C640B9374}"/>
              </a:ext>
            </a:extLst>
          </p:cNvPr>
          <p:cNvSpPr/>
          <p:nvPr/>
        </p:nvSpPr>
        <p:spPr>
          <a:xfrm>
            <a:off x="8506320" y="3696636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%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ECC46D-EBB3-6140-8678-CD7D3D51A994}"/>
              </a:ext>
            </a:extLst>
          </p:cNvPr>
          <p:cNvSpPr txBox="1"/>
          <p:nvPr/>
        </p:nvSpPr>
        <p:spPr>
          <a:xfrm>
            <a:off x="5139352" y="1789472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086253-5188-FB42-BFFE-EB235F77412F}"/>
              </a:ext>
            </a:extLst>
          </p:cNvPr>
          <p:cNvSpPr txBox="1"/>
          <p:nvPr/>
        </p:nvSpPr>
        <p:spPr>
          <a:xfrm>
            <a:off x="7631547" y="1782005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49" name="Notched Right Arrow 48">
            <a:extLst>
              <a:ext uri="{FF2B5EF4-FFF2-40B4-BE49-F238E27FC236}">
                <a16:creationId xmlns:a16="http://schemas.microsoft.com/office/drawing/2014/main" id="{191C6256-E492-284B-9216-68E1D0C1918E}"/>
              </a:ext>
            </a:extLst>
          </p:cNvPr>
          <p:cNvSpPr/>
          <p:nvPr/>
        </p:nvSpPr>
        <p:spPr>
          <a:xfrm rot="192280">
            <a:off x="6601602" y="3536909"/>
            <a:ext cx="593529" cy="467751"/>
          </a:xfrm>
          <a:prstGeom prst="notchedRightArrow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23EB812-2D5B-3D45-AF15-98A98119FE2C}"/>
              </a:ext>
            </a:extLst>
          </p:cNvPr>
          <p:cNvSpPr/>
          <p:nvPr/>
        </p:nvSpPr>
        <p:spPr>
          <a:xfrm>
            <a:off x="4843600" y="5968292"/>
            <a:ext cx="3196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(Ack’s to self not shown here)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012BFB-06BD-2745-9855-9664BA795040}"/>
              </a:ext>
            </a:extLst>
          </p:cNvPr>
          <p:cNvSpPr txBox="1"/>
          <p:nvPr/>
        </p:nvSpPr>
        <p:spPr>
          <a:xfrm>
            <a:off x="420655" y="3953433"/>
            <a:ext cx="307328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✘  P2 processes %</a:t>
            </a:r>
          </a:p>
        </p:txBody>
      </p:sp>
      <p:sp>
        <p:nvSpPr>
          <p:cNvPr id="52" name="Notched Right Arrow 51">
            <a:extLst>
              <a:ext uri="{FF2B5EF4-FFF2-40B4-BE49-F238E27FC236}">
                <a16:creationId xmlns:a16="http://schemas.microsoft.com/office/drawing/2014/main" id="{53F514FC-A693-7941-A6C5-AAAD10416E32}"/>
              </a:ext>
            </a:extLst>
          </p:cNvPr>
          <p:cNvSpPr/>
          <p:nvPr/>
        </p:nvSpPr>
        <p:spPr>
          <a:xfrm rot="16200000">
            <a:off x="4980600" y="2137087"/>
            <a:ext cx="593529" cy="467751"/>
          </a:xfrm>
          <a:prstGeom prst="notchedRightArrow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87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8" grpId="0" animBg="1"/>
      <p:bldP spid="29" grpId="0" animBg="1"/>
      <p:bldP spid="34" grpId="0" animBg="1"/>
      <p:bldP spid="45" grpId="0" animBg="1"/>
      <p:bldP spid="46" grpId="0" animBg="1"/>
      <p:bldP spid="48" grpId="0" animBg="1"/>
      <p:bldP spid="48" grpId="1" animBg="1"/>
      <p:bldP spid="49" grpId="0" animBg="1"/>
      <p:bldP spid="51" grpId="0" animBg="1"/>
      <p:bldP spid="5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E1E911-9673-CA4E-9238-6F3E3193C269}"/>
              </a:ext>
            </a:extLst>
          </p:cNvPr>
          <p:cNvSpPr/>
          <p:nvPr/>
        </p:nvSpPr>
        <p:spPr>
          <a:xfrm>
            <a:off x="628650" y="2507226"/>
            <a:ext cx="7886700" cy="1514168"/>
          </a:xfrm>
          <a:prstGeom prst="roundRect">
            <a:avLst>
              <a:gd name="adj" fmla="val 7756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7390A-7E1E-0D4A-B1BE-D6978BDD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(Correct version)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3B412-4685-F247-889E-96559F2EF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 receiving an update from client, broadcast to others (including yourself)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 receiving </a:t>
            </a:r>
            <a:r>
              <a:rPr lang="en-US" dirty="0">
                <a:solidFill>
                  <a:srgbClr val="C00000"/>
                </a:solidFill>
              </a:rPr>
              <a:t>or processing </a:t>
            </a:r>
            <a:r>
              <a:rPr lang="en-US" dirty="0"/>
              <a:t>an update: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Add it to your </a:t>
            </a:r>
            <a:r>
              <a:rPr lang="en-US"/>
              <a:t>local queue</a:t>
            </a: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Broadcast an </a:t>
            </a:r>
            <a:r>
              <a:rPr lang="en-US" dirty="0">
                <a:solidFill>
                  <a:srgbClr val="0070C0"/>
                </a:solidFill>
              </a:rPr>
              <a:t>acknowledgement message </a:t>
            </a:r>
            <a:r>
              <a:rPr lang="en-US" dirty="0"/>
              <a:t>to every replica (including yourself) </a:t>
            </a:r>
            <a:r>
              <a:rPr lang="en-US" dirty="0">
                <a:solidFill>
                  <a:srgbClr val="C00000"/>
                </a:solidFill>
              </a:rPr>
              <a:t>only from head of queue</a:t>
            </a:r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571500" indent="-514350">
              <a:buFont typeface="+mj-lt"/>
              <a:buAutoNum type="arabicPeriod"/>
            </a:pPr>
            <a:r>
              <a:rPr lang="en-US" dirty="0"/>
              <a:t>On receiving an acknowledgement:</a:t>
            </a:r>
          </a:p>
          <a:p>
            <a:pPr lvl="1"/>
            <a:r>
              <a:rPr lang="en-US" dirty="0"/>
              <a:t>Mark corresponding update </a:t>
            </a:r>
            <a:r>
              <a:rPr lang="en-US" dirty="0">
                <a:solidFill>
                  <a:srgbClr val="0070C0"/>
                </a:solidFill>
              </a:rPr>
              <a:t>acknowledged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in your queue</a:t>
            </a:r>
          </a:p>
          <a:p>
            <a:pPr marL="571500" indent="-514350">
              <a:buFont typeface="+mj-lt"/>
              <a:buAutoNum type="arabicPeriod"/>
            </a:pPr>
            <a:endParaRPr lang="en-US" dirty="0"/>
          </a:p>
          <a:p>
            <a:pPr marL="57150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Remove and process </a:t>
            </a:r>
            <a:r>
              <a:rPr lang="en-US" dirty="0"/>
              <a:t>updates </a:t>
            </a:r>
            <a:r>
              <a:rPr lang="en-US" u="sng" dirty="0"/>
              <a:t>everyone</a:t>
            </a:r>
            <a:r>
              <a:rPr lang="en-US" dirty="0"/>
              <a:t> has </a:t>
            </a:r>
            <a:r>
              <a:rPr lang="en-US" dirty="0" err="1"/>
              <a:t>ack’ed</a:t>
            </a:r>
            <a:r>
              <a:rPr lang="en-US" dirty="0"/>
              <a:t> from </a:t>
            </a:r>
            <a:r>
              <a:rPr lang="en-US" u="sng" dirty="0"/>
              <a:t>head</a:t>
            </a:r>
            <a:r>
              <a:rPr lang="en-US" dirty="0"/>
              <a:t> of queue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123BE-04D9-B941-9080-131283C87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69E39-62A3-764F-AB1A-7C188047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9983A-D2B5-E944-9E07-B28D7EEB0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587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97EC0-AED3-494E-99CF-D7BFBD186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(Correct version)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DC481-BB91-2F47-B34A-BB0503D4A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37A4C-9898-924E-AB37-31F4B2FCF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B5114-6645-3342-9073-4735B0025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D3297-5E85-6F4D-9ABE-28B2C90B6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4866"/>
          <a:stretch/>
        </p:blipFill>
        <p:spPr>
          <a:xfrm>
            <a:off x="2417022" y="2077861"/>
            <a:ext cx="4610100" cy="2148151"/>
          </a:xfrm>
          <a:prstGeom prst="rect">
            <a:avLst/>
          </a:prstGeom>
        </p:spPr>
      </p:pic>
      <p:sp>
        <p:nvSpPr>
          <p:cNvPr id="8" name="Can 7">
            <a:extLst>
              <a:ext uri="{FF2B5EF4-FFF2-40B4-BE49-F238E27FC236}">
                <a16:creationId xmlns:a16="http://schemas.microsoft.com/office/drawing/2014/main" id="{D1C78356-3827-F244-BEDF-DA6D9BCE5014}"/>
              </a:ext>
            </a:extLst>
          </p:cNvPr>
          <p:cNvSpPr/>
          <p:nvPr/>
        </p:nvSpPr>
        <p:spPr>
          <a:xfrm>
            <a:off x="2301684" y="2420998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A3E6ADAF-B771-284B-A451-B419538F04C2}"/>
              </a:ext>
            </a:extLst>
          </p:cNvPr>
          <p:cNvSpPr/>
          <p:nvPr/>
        </p:nvSpPr>
        <p:spPr>
          <a:xfrm>
            <a:off x="6408203" y="2271982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97C581-0124-864B-B375-6540364287D4}"/>
              </a:ext>
            </a:extLst>
          </p:cNvPr>
          <p:cNvCxnSpPr/>
          <p:nvPr/>
        </p:nvCxnSpPr>
        <p:spPr>
          <a:xfrm>
            <a:off x="2537542" y="2943312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5598D1-C291-3D42-B75D-7E3AE0795751}"/>
              </a:ext>
            </a:extLst>
          </p:cNvPr>
          <p:cNvCxnSpPr/>
          <p:nvPr/>
        </p:nvCxnSpPr>
        <p:spPr>
          <a:xfrm flipH="1">
            <a:off x="6643485" y="2796455"/>
            <a:ext cx="4346" cy="366895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99C065F-C424-8F4A-AAAC-87FE528BED8D}"/>
              </a:ext>
            </a:extLst>
          </p:cNvPr>
          <p:cNvSpPr/>
          <p:nvPr/>
        </p:nvSpPr>
        <p:spPr>
          <a:xfrm>
            <a:off x="2476946" y="306164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3" name="Straight Arrow Connector 32">
            <a:extLst>
              <a:ext uri="{FF2B5EF4-FFF2-40B4-BE49-F238E27FC236}">
                <a16:creationId xmlns:a16="http://schemas.microsoft.com/office/drawing/2014/main" id="{2D77400E-FD8A-FB49-BB0A-056047D49998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2614467" y="3130408"/>
            <a:ext cx="3972775" cy="1391640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9DE2D59-791C-7240-B5A0-03A862D3170F}"/>
              </a:ext>
            </a:extLst>
          </p:cNvPr>
          <p:cNvSpPr/>
          <p:nvPr/>
        </p:nvSpPr>
        <p:spPr>
          <a:xfrm>
            <a:off x="6587241" y="445328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0E6911-E881-ED4B-B469-A00C80967191}"/>
              </a:ext>
            </a:extLst>
          </p:cNvPr>
          <p:cNvGrpSpPr/>
          <p:nvPr/>
        </p:nvGrpSpPr>
        <p:grpSpPr>
          <a:xfrm>
            <a:off x="3056223" y="2497441"/>
            <a:ext cx="1097084" cy="611842"/>
            <a:chOff x="6067924" y="2616275"/>
            <a:chExt cx="1097084" cy="611842"/>
          </a:xfrm>
        </p:grpSpPr>
        <p:sp>
          <p:nvSpPr>
            <p:cNvPr id="16" name="Document 15">
              <a:extLst>
                <a:ext uri="{FF2B5EF4-FFF2-40B4-BE49-F238E27FC236}">
                  <a16:creationId xmlns:a16="http://schemas.microsoft.com/office/drawing/2014/main" id="{B18A86F7-BFE9-4448-8774-FC26BEA1CB3D}"/>
                </a:ext>
              </a:extLst>
            </p:cNvPr>
            <p:cNvSpPr/>
            <p:nvPr/>
          </p:nvSpPr>
          <p:spPr>
            <a:xfrm>
              <a:off x="6067924" y="280551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7" name="Rounded Rectangular Callout 16">
              <a:extLst>
                <a:ext uri="{FF2B5EF4-FFF2-40B4-BE49-F238E27FC236}">
                  <a16:creationId xmlns:a16="http://schemas.microsoft.com/office/drawing/2014/main" id="{D59228D3-7571-1141-B286-2C11C61EED0E}"/>
                </a:ext>
              </a:extLst>
            </p:cNvPr>
            <p:cNvSpPr/>
            <p:nvPr/>
          </p:nvSpPr>
          <p:spPr>
            <a:xfrm>
              <a:off x="6641740" y="261627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E34EFA-DD4C-334D-8271-5BBD0E682A84}"/>
              </a:ext>
            </a:extLst>
          </p:cNvPr>
          <p:cNvCxnSpPr/>
          <p:nvPr/>
        </p:nvCxnSpPr>
        <p:spPr>
          <a:xfrm flipV="1">
            <a:off x="5272246" y="1540194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2157FD-CD2C-4D44-9A5B-8672A0C227D8}"/>
              </a:ext>
            </a:extLst>
          </p:cNvPr>
          <p:cNvCxnSpPr/>
          <p:nvPr/>
        </p:nvCxnSpPr>
        <p:spPr>
          <a:xfrm flipV="1">
            <a:off x="5268493" y="1970183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CF3738-398A-E049-9C7B-35902D3C6C87}"/>
              </a:ext>
            </a:extLst>
          </p:cNvPr>
          <p:cNvCxnSpPr/>
          <p:nvPr/>
        </p:nvCxnSpPr>
        <p:spPr>
          <a:xfrm flipV="1">
            <a:off x="2271005" y="1542355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9198FCC-E0FF-414F-BBAF-EE28ED93B61F}"/>
              </a:ext>
            </a:extLst>
          </p:cNvPr>
          <p:cNvCxnSpPr/>
          <p:nvPr/>
        </p:nvCxnSpPr>
        <p:spPr>
          <a:xfrm flipV="1">
            <a:off x="2267252" y="1972344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7D7601-4B39-3442-AFC2-CA10A90251E2}"/>
              </a:ext>
            </a:extLst>
          </p:cNvPr>
          <p:cNvGrpSpPr/>
          <p:nvPr/>
        </p:nvGrpSpPr>
        <p:grpSpPr>
          <a:xfrm>
            <a:off x="2925691" y="1294557"/>
            <a:ext cx="1085035" cy="674158"/>
            <a:chOff x="4829124" y="1387776"/>
            <a:chExt cx="1085035" cy="674158"/>
          </a:xfrm>
        </p:grpSpPr>
        <p:sp>
          <p:nvSpPr>
            <p:cNvPr id="23" name="Document 22">
              <a:extLst>
                <a:ext uri="{FF2B5EF4-FFF2-40B4-BE49-F238E27FC236}">
                  <a16:creationId xmlns:a16="http://schemas.microsoft.com/office/drawing/2014/main" id="{C81A6CE0-B314-0C43-9DE0-A20FD150B981}"/>
                </a:ext>
              </a:extLst>
            </p:cNvPr>
            <p:cNvSpPr/>
            <p:nvPr/>
          </p:nvSpPr>
          <p:spPr>
            <a:xfrm>
              <a:off x="4829124" y="1639330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24" name="Rounded Rectangular Callout 23">
              <a:extLst>
                <a:ext uri="{FF2B5EF4-FFF2-40B4-BE49-F238E27FC236}">
                  <a16:creationId xmlns:a16="http://schemas.microsoft.com/office/drawing/2014/main" id="{1B4723EF-66A3-C642-A5D5-F1DFDD31BE07}"/>
                </a:ext>
              </a:extLst>
            </p:cNvPr>
            <p:cNvSpPr/>
            <p:nvPr/>
          </p:nvSpPr>
          <p:spPr>
            <a:xfrm>
              <a:off x="5390891" y="1387776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437BE8-89A0-2947-9EB3-6DDCE7A938B2}"/>
              </a:ext>
            </a:extLst>
          </p:cNvPr>
          <p:cNvGrpSpPr/>
          <p:nvPr/>
        </p:nvGrpSpPr>
        <p:grpSpPr>
          <a:xfrm>
            <a:off x="2296534" y="1297018"/>
            <a:ext cx="1076107" cy="675327"/>
            <a:chOff x="4233795" y="1384810"/>
            <a:chExt cx="1076107" cy="675327"/>
          </a:xfrm>
        </p:grpSpPr>
        <p:sp>
          <p:nvSpPr>
            <p:cNvPr id="26" name="Document 25">
              <a:extLst>
                <a:ext uri="{FF2B5EF4-FFF2-40B4-BE49-F238E27FC236}">
                  <a16:creationId xmlns:a16="http://schemas.microsoft.com/office/drawing/2014/main" id="{53131214-1BC7-744A-A7EE-7D6E61BB38DB}"/>
                </a:ext>
              </a:extLst>
            </p:cNvPr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27" name="Rounded Rectangular Callout 26">
              <a:extLst>
                <a:ext uri="{FF2B5EF4-FFF2-40B4-BE49-F238E27FC236}">
                  <a16:creationId xmlns:a16="http://schemas.microsoft.com/office/drawing/2014/main" id="{58B9EC5E-275E-0D40-9C7A-E9857B1A37CB}"/>
                </a:ext>
              </a:extLst>
            </p:cNvPr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8A558A7E-F39C-B246-8EB9-40550F9E14EB}"/>
              </a:ext>
            </a:extLst>
          </p:cNvPr>
          <p:cNvSpPr/>
          <p:nvPr/>
        </p:nvSpPr>
        <p:spPr>
          <a:xfrm>
            <a:off x="6582888" y="306816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DC5B29-6C5A-B14C-9D81-A7E57958793C}"/>
              </a:ext>
            </a:extLst>
          </p:cNvPr>
          <p:cNvSpPr/>
          <p:nvPr/>
        </p:nvSpPr>
        <p:spPr>
          <a:xfrm>
            <a:off x="2483202" y="326552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CFFA41-3B5D-9341-902F-87F675378B97}"/>
              </a:ext>
            </a:extLst>
          </p:cNvPr>
          <p:cNvCxnSpPr>
            <a:stCxn id="28" idx="2"/>
            <a:endCxn id="29" idx="6"/>
          </p:cNvCxnSpPr>
          <p:nvPr/>
        </p:nvCxnSpPr>
        <p:spPr>
          <a:xfrm flipH="1">
            <a:off x="2620722" y="3136921"/>
            <a:ext cx="3962166" cy="197365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503CE8-090B-7C49-9F62-492274A30953}"/>
              </a:ext>
            </a:extLst>
          </p:cNvPr>
          <p:cNvGrpSpPr/>
          <p:nvPr/>
        </p:nvGrpSpPr>
        <p:grpSpPr>
          <a:xfrm>
            <a:off x="4437518" y="2507849"/>
            <a:ext cx="1098581" cy="674158"/>
            <a:chOff x="7251414" y="2534353"/>
            <a:chExt cx="1098581" cy="674158"/>
          </a:xfrm>
        </p:grpSpPr>
        <p:sp>
          <p:nvSpPr>
            <p:cNvPr id="32" name="Document 31">
              <a:extLst>
                <a:ext uri="{FF2B5EF4-FFF2-40B4-BE49-F238E27FC236}">
                  <a16:creationId xmlns:a16="http://schemas.microsoft.com/office/drawing/2014/main" id="{CBA535C5-DACB-DD4B-9547-3B4BF5C9B360}"/>
                </a:ext>
              </a:extLst>
            </p:cNvPr>
            <p:cNvSpPr/>
            <p:nvPr/>
          </p:nvSpPr>
          <p:spPr>
            <a:xfrm>
              <a:off x="7251414" y="2785907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33" name="Rounded Rectangular Callout 32">
              <a:extLst>
                <a:ext uri="{FF2B5EF4-FFF2-40B4-BE49-F238E27FC236}">
                  <a16:creationId xmlns:a16="http://schemas.microsoft.com/office/drawing/2014/main" id="{5534F449-47E6-4D48-8745-9261C45C1BF6}"/>
                </a:ext>
              </a:extLst>
            </p:cNvPr>
            <p:cNvSpPr/>
            <p:nvPr/>
          </p:nvSpPr>
          <p:spPr>
            <a:xfrm>
              <a:off x="7826727" y="2534353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5D16613B-D5DD-C44E-8D3F-6BFD80A1C000}"/>
              </a:ext>
            </a:extLst>
          </p:cNvPr>
          <p:cNvSpPr/>
          <p:nvPr/>
        </p:nvSpPr>
        <p:spPr>
          <a:xfrm>
            <a:off x="6579613" y="554837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259CE62-9DD2-D14E-B4FD-FB9F65890C07}"/>
              </a:ext>
            </a:extLst>
          </p:cNvPr>
          <p:cNvCxnSpPr/>
          <p:nvPr/>
        </p:nvCxnSpPr>
        <p:spPr>
          <a:xfrm>
            <a:off x="2611686" y="5395780"/>
            <a:ext cx="3966513" cy="208389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EBAB00-2289-4740-88B5-E225253E9FF4}"/>
              </a:ext>
            </a:extLst>
          </p:cNvPr>
          <p:cNvGrpSpPr/>
          <p:nvPr/>
        </p:nvGrpSpPr>
        <p:grpSpPr>
          <a:xfrm>
            <a:off x="4260895" y="5029963"/>
            <a:ext cx="939010" cy="423104"/>
            <a:chOff x="5662125" y="3608674"/>
            <a:chExt cx="939010" cy="423104"/>
          </a:xfrm>
        </p:grpSpPr>
        <p:sp>
          <p:nvSpPr>
            <p:cNvPr id="37" name="Document 36">
              <a:extLst>
                <a:ext uri="{FF2B5EF4-FFF2-40B4-BE49-F238E27FC236}">
                  <a16:creationId xmlns:a16="http://schemas.microsoft.com/office/drawing/2014/main" id="{ABD6932B-DD7C-534D-BBFC-C06CC37F9F7F}"/>
                </a:ext>
              </a:extLst>
            </p:cNvPr>
            <p:cNvSpPr/>
            <p:nvPr/>
          </p:nvSpPr>
          <p:spPr>
            <a:xfrm>
              <a:off x="6219580" y="3609174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2BA5D7-9E75-0C4E-878C-71AF89CB071C}"/>
                </a:ext>
              </a:extLst>
            </p:cNvPr>
            <p:cNvSpPr txBox="1"/>
            <p:nvPr/>
          </p:nvSpPr>
          <p:spPr>
            <a:xfrm>
              <a:off x="5662125" y="3608674"/>
              <a:ext cx="49978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ack</a:t>
              </a:r>
              <a:endParaRPr lang="en-US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8C134B9-D489-AB45-850D-138B24D23E61}"/>
              </a:ext>
            </a:extLst>
          </p:cNvPr>
          <p:cNvCxnSpPr>
            <a:stCxn id="14" idx="2"/>
            <a:endCxn id="40" idx="6"/>
          </p:cNvCxnSpPr>
          <p:nvPr/>
        </p:nvCxnSpPr>
        <p:spPr>
          <a:xfrm flipH="1">
            <a:off x="2602645" y="4522049"/>
            <a:ext cx="3984597" cy="22088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9F13E52E-03DF-D047-B8F8-E207F170A5AB}"/>
              </a:ext>
            </a:extLst>
          </p:cNvPr>
          <p:cNvSpPr/>
          <p:nvPr/>
        </p:nvSpPr>
        <p:spPr>
          <a:xfrm>
            <a:off x="2465124" y="467416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94C94E-8BA9-E64B-949F-C907BC4328BF}"/>
              </a:ext>
            </a:extLst>
          </p:cNvPr>
          <p:cNvGrpSpPr/>
          <p:nvPr/>
        </p:nvGrpSpPr>
        <p:grpSpPr>
          <a:xfrm>
            <a:off x="3166589" y="4187278"/>
            <a:ext cx="941936" cy="422604"/>
            <a:chOff x="6101350" y="4491591"/>
            <a:chExt cx="941936" cy="42260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3A1ABB-788A-7B44-8463-3FAF80B11E82}"/>
                </a:ext>
              </a:extLst>
            </p:cNvPr>
            <p:cNvSpPr txBox="1"/>
            <p:nvPr/>
          </p:nvSpPr>
          <p:spPr>
            <a:xfrm>
              <a:off x="6101350" y="4495035"/>
              <a:ext cx="49978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ack</a:t>
              </a:r>
              <a:endParaRPr lang="en-US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43" name="Document 42">
              <a:extLst>
                <a:ext uri="{FF2B5EF4-FFF2-40B4-BE49-F238E27FC236}">
                  <a16:creationId xmlns:a16="http://schemas.microsoft.com/office/drawing/2014/main" id="{ABAD01DA-3004-E549-942A-069D288ADA14}"/>
                </a:ext>
              </a:extLst>
            </p:cNvPr>
            <p:cNvSpPr/>
            <p:nvPr/>
          </p:nvSpPr>
          <p:spPr>
            <a:xfrm>
              <a:off x="6661731" y="4491591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5E01161-C92A-4649-85B0-6D646C6043B4}"/>
              </a:ext>
            </a:extLst>
          </p:cNvPr>
          <p:cNvGrpSpPr/>
          <p:nvPr/>
        </p:nvGrpSpPr>
        <p:grpSpPr>
          <a:xfrm>
            <a:off x="5354772" y="1302146"/>
            <a:ext cx="1085035" cy="674158"/>
            <a:chOff x="7830365" y="1385615"/>
            <a:chExt cx="1085035" cy="674158"/>
          </a:xfrm>
        </p:grpSpPr>
        <p:sp>
          <p:nvSpPr>
            <p:cNvPr id="45" name="Document 44">
              <a:extLst>
                <a:ext uri="{FF2B5EF4-FFF2-40B4-BE49-F238E27FC236}">
                  <a16:creationId xmlns:a16="http://schemas.microsoft.com/office/drawing/2014/main" id="{1EE7F0C8-B20B-1D49-AC90-88B924371D29}"/>
                </a:ext>
              </a:extLst>
            </p:cNvPr>
            <p:cNvSpPr/>
            <p:nvPr/>
          </p:nvSpPr>
          <p:spPr>
            <a:xfrm>
              <a:off x="7830365" y="1637169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46" name="Rounded Rectangular Callout 45">
              <a:extLst>
                <a:ext uri="{FF2B5EF4-FFF2-40B4-BE49-F238E27FC236}">
                  <a16:creationId xmlns:a16="http://schemas.microsoft.com/office/drawing/2014/main" id="{9166E009-3B18-3449-97C2-B0555782AB06}"/>
                </a:ext>
              </a:extLst>
            </p:cNvPr>
            <p:cNvSpPr/>
            <p:nvPr/>
          </p:nvSpPr>
          <p:spPr>
            <a:xfrm>
              <a:off x="8392132" y="138561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47" name="Document 46">
            <a:extLst>
              <a:ext uri="{FF2B5EF4-FFF2-40B4-BE49-F238E27FC236}">
                <a16:creationId xmlns:a16="http://schemas.microsoft.com/office/drawing/2014/main" id="{0529B352-1D20-5D4D-9CE1-AA30AA9D1C91}"/>
              </a:ext>
            </a:extLst>
          </p:cNvPr>
          <p:cNvSpPr/>
          <p:nvPr/>
        </p:nvSpPr>
        <p:spPr>
          <a:xfrm>
            <a:off x="2343108" y="4952644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$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8" name="Document 47">
            <a:extLst>
              <a:ext uri="{FF2B5EF4-FFF2-40B4-BE49-F238E27FC236}">
                <a16:creationId xmlns:a16="http://schemas.microsoft.com/office/drawing/2014/main" id="{C1D20B13-6D10-B84C-A364-159E7710A115}"/>
              </a:ext>
            </a:extLst>
          </p:cNvPr>
          <p:cNvSpPr/>
          <p:nvPr/>
        </p:nvSpPr>
        <p:spPr>
          <a:xfrm>
            <a:off x="2353155" y="5476272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%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9" name="Document 48">
            <a:extLst>
              <a:ext uri="{FF2B5EF4-FFF2-40B4-BE49-F238E27FC236}">
                <a16:creationId xmlns:a16="http://schemas.microsoft.com/office/drawing/2014/main" id="{E34F5DD1-2C89-8D4D-9B7A-B41DCE2B8764}"/>
              </a:ext>
            </a:extLst>
          </p:cNvPr>
          <p:cNvSpPr/>
          <p:nvPr/>
        </p:nvSpPr>
        <p:spPr>
          <a:xfrm>
            <a:off x="6452708" y="5740100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%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0" name="Document 49">
            <a:extLst>
              <a:ext uri="{FF2B5EF4-FFF2-40B4-BE49-F238E27FC236}">
                <a16:creationId xmlns:a16="http://schemas.microsoft.com/office/drawing/2014/main" id="{27FB716A-0740-A14A-B25E-D935E707956F}"/>
              </a:ext>
            </a:extLst>
          </p:cNvPr>
          <p:cNvSpPr/>
          <p:nvPr/>
        </p:nvSpPr>
        <p:spPr>
          <a:xfrm>
            <a:off x="6472188" y="4664646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$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302DC6-D372-C94E-8DE2-3915A5FF4BD7}"/>
              </a:ext>
            </a:extLst>
          </p:cNvPr>
          <p:cNvSpPr txBox="1"/>
          <p:nvPr/>
        </p:nvSpPr>
        <p:spPr>
          <a:xfrm>
            <a:off x="2505541" y="1784869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F0D36F-CC7B-4449-8F92-610896ADA00D}"/>
              </a:ext>
            </a:extLst>
          </p:cNvPr>
          <p:cNvSpPr txBox="1"/>
          <p:nvPr/>
        </p:nvSpPr>
        <p:spPr>
          <a:xfrm>
            <a:off x="2496618" y="1786857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17FC7C-0A8B-6543-8BED-C852165C4A4E}"/>
              </a:ext>
            </a:extLst>
          </p:cNvPr>
          <p:cNvSpPr txBox="1"/>
          <p:nvPr/>
        </p:nvSpPr>
        <p:spPr>
          <a:xfrm>
            <a:off x="5572911" y="1792110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8D5B09B-A5FE-C74D-B3A2-BA430386F6A2}"/>
              </a:ext>
            </a:extLst>
          </p:cNvPr>
          <p:cNvSpPr/>
          <p:nvPr/>
        </p:nvSpPr>
        <p:spPr>
          <a:xfrm>
            <a:off x="2807837" y="5968989"/>
            <a:ext cx="2723917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 Neue Medium" charset="0"/>
                <a:ea typeface="Helvetica Neue Medium" charset="0"/>
                <a:cs typeface="Helvetica Neue Medium" charset="0"/>
              </a:rPr>
              <a:t>(</a:t>
            </a:r>
            <a:r>
              <a:rPr lang="en-US" dirty="0" err="1">
                <a:latin typeface="Helvetica Neue Medium" charset="0"/>
                <a:ea typeface="Helvetica Neue Medium" charset="0"/>
                <a:cs typeface="Helvetica Neue Medium" charset="0"/>
              </a:rPr>
              <a:t>Ack’s</a:t>
            </a:r>
            <a:r>
              <a:rPr lang="en-US" dirty="0">
                <a:latin typeface="Helvetica Neue Medium" charset="0"/>
                <a:ea typeface="Helvetica Neue Medium" charset="0"/>
                <a:cs typeface="Helvetica Neue Medium" charset="0"/>
              </a:rPr>
              <a:t> to self not shown here)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AAFD558-1180-364A-9D22-5FB67974064E}"/>
              </a:ext>
            </a:extLst>
          </p:cNvPr>
          <p:cNvGrpSpPr/>
          <p:nvPr/>
        </p:nvGrpSpPr>
        <p:grpSpPr>
          <a:xfrm>
            <a:off x="5344451" y="1296362"/>
            <a:ext cx="1076107" cy="675327"/>
            <a:chOff x="4233795" y="1384810"/>
            <a:chExt cx="1076107" cy="675327"/>
          </a:xfrm>
        </p:grpSpPr>
        <p:sp>
          <p:nvSpPr>
            <p:cNvPr id="56" name="Document 55">
              <a:extLst>
                <a:ext uri="{FF2B5EF4-FFF2-40B4-BE49-F238E27FC236}">
                  <a16:creationId xmlns:a16="http://schemas.microsoft.com/office/drawing/2014/main" id="{D9167F1A-2514-6441-A671-B792E5F519D2}"/>
                </a:ext>
              </a:extLst>
            </p:cNvPr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57" name="Rounded Rectangular Callout 56">
              <a:extLst>
                <a:ext uri="{FF2B5EF4-FFF2-40B4-BE49-F238E27FC236}">
                  <a16:creationId xmlns:a16="http://schemas.microsoft.com/office/drawing/2014/main" id="{E66D6F7D-4445-7B41-9508-49A9BC837FE6}"/>
                </a:ext>
              </a:extLst>
            </p:cNvPr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A3837E4-85DF-5D49-8BA1-47CA774AFBBE}"/>
              </a:ext>
            </a:extLst>
          </p:cNvPr>
          <p:cNvSpPr txBox="1"/>
          <p:nvPr/>
        </p:nvSpPr>
        <p:spPr>
          <a:xfrm>
            <a:off x="5573666" y="1763681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88909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11111E-6 L 0.05798 -0.0004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98 -0.00046 L 4.72222E-6 1.11111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0.06875 0.00116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8" grpId="0" animBg="1"/>
      <p:bldP spid="29" grpId="0" animBg="1"/>
      <p:bldP spid="34" grpId="0" animBg="1"/>
      <p:bldP spid="4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8" grpId="0" animBg="1"/>
      <p:bldP spid="58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802275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15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3742121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r>
              <a:rPr lang="en-US" dirty="0"/>
              <a:t>Not by a long shot!  </a:t>
            </a:r>
          </a:p>
          <a:p>
            <a:pPr lvl="8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Our protocol </a:t>
            </a:r>
            <a:r>
              <a:rPr lang="en-US" dirty="0">
                <a:solidFill>
                  <a:srgbClr val="C00000"/>
                </a:solidFill>
              </a:rPr>
              <a:t>assumed:</a:t>
            </a:r>
          </a:p>
          <a:p>
            <a:pPr lvl="1"/>
            <a:r>
              <a:rPr lang="en-US" sz="2800" dirty="0"/>
              <a:t>No node failures</a:t>
            </a:r>
          </a:p>
          <a:p>
            <a:pPr lvl="1"/>
            <a:r>
              <a:rPr lang="en-US" sz="2800" dirty="0"/>
              <a:t>No message loss</a:t>
            </a:r>
          </a:p>
          <a:p>
            <a:pPr lvl="1"/>
            <a:r>
              <a:rPr lang="en-US" sz="2800" dirty="0"/>
              <a:t>No message corruption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77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4292727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r>
              <a:rPr lang="en-US" dirty="0"/>
              <a:t>Not by a long shot!  </a:t>
            </a:r>
          </a:p>
          <a:p>
            <a:pPr lvl="8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Our protocol </a:t>
            </a:r>
            <a:r>
              <a:rPr lang="en-US" dirty="0">
                <a:solidFill>
                  <a:srgbClr val="C00000"/>
                </a:solidFill>
              </a:rPr>
              <a:t>assumed:</a:t>
            </a:r>
          </a:p>
          <a:p>
            <a:pPr lvl="1"/>
            <a:r>
              <a:rPr lang="en-US" sz="2800" dirty="0"/>
              <a:t>No node failures</a:t>
            </a:r>
          </a:p>
          <a:p>
            <a:pPr lvl="1"/>
            <a:r>
              <a:rPr lang="en-US" sz="2800" dirty="0"/>
              <a:t>No message loss</a:t>
            </a:r>
          </a:p>
          <a:p>
            <a:pPr lvl="1"/>
            <a:r>
              <a:rPr lang="en-US" sz="2800" dirty="0"/>
              <a:t>No message corruption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All-to-all </a:t>
            </a:r>
            <a:r>
              <a:rPr lang="en-US" dirty="0"/>
              <a:t>communication </a:t>
            </a:r>
            <a:r>
              <a:rPr lang="en-US" dirty="0">
                <a:solidFill>
                  <a:srgbClr val="C00000"/>
                </a:solidFill>
              </a:rPr>
              <a:t>does not scale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890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r>
              <a:rPr lang="en-US" dirty="0"/>
              <a:t>Not by a long shot!  </a:t>
            </a:r>
          </a:p>
          <a:p>
            <a:pPr lvl="8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Our protocol </a:t>
            </a:r>
            <a:r>
              <a:rPr lang="en-US" dirty="0">
                <a:solidFill>
                  <a:srgbClr val="C00000"/>
                </a:solidFill>
              </a:rPr>
              <a:t>assumed:</a:t>
            </a:r>
          </a:p>
          <a:p>
            <a:pPr lvl="1"/>
            <a:r>
              <a:rPr lang="en-US" sz="2800" dirty="0"/>
              <a:t>No node failures</a:t>
            </a:r>
          </a:p>
          <a:p>
            <a:pPr lvl="1"/>
            <a:r>
              <a:rPr lang="en-US" sz="2800" dirty="0"/>
              <a:t>No message loss</a:t>
            </a:r>
          </a:p>
          <a:p>
            <a:pPr lvl="1"/>
            <a:r>
              <a:rPr lang="en-US" sz="2800" dirty="0"/>
              <a:t>No message corruption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All-to-all </a:t>
            </a:r>
            <a:r>
              <a:rPr lang="en-US" dirty="0"/>
              <a:t>communication </a:t>
            </a:r>
            <a:r>
              <a:rPr lang="en-US" dirty="0">
                <a:solidFill>
                  <a:srgbClr val="C00000"/>
                </a:solidFill>
              </a:rPr>
              <a:t>does not scale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Waits forever </a:t>
            </a:r>
            <a:r>
              <a:rPr lang="en-US" dirty="0"/>
              <a:t>for message delays </a:t>
            </a:r>
            <a:r>
              <a:rPr lang="en-US" dirty="0">
                <a:solidFill>
                  <a:srgbClr val="C00000"/>
                </a:solidFill>
              </a:rPr>
              <a:t>(performance?)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141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29FA-CD59-4F4A-8183-F5A2EAC1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991FC-090B-A44E-8650-6DDFA9F9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2"/>
            <a:ext cx="7886700" cy="1480700"/>
          </a:xfrm>
        </p:spPr>
        <p:txBody>
          <a:bodyPr>
            <a:normAutofit lnSpcReduction="10000"/>
          </a:bodyPr>
          <a:lstStyle/>
          <a:p>
            <a:r>
              <a:rPr lang="en-GB" altLang="en-US" dirty="0"/>
              <a:t>Can totally-order events in a distributed system: that’s useful!</a:t>
            </a:r>
          </a:p>
          <a:p>
            <a:pPr lvl="1"/>
            <a:r>
              <a:rPr lang="en-GB" altLang="en-US" dirty="0"/>
              <a:t>We saw an application of </a:t>
            </a:r>
            <a:r>
              <a:rPr lang="en-GB" altLang="en-US" dirty="0" err="1"/>
              <a:t>Lamport</a:t>
            </a:r>
            <a:r>
              <a:rPr lang="en-GB" altLang="en-US" dirty="0"/>
              <a:t> clocks for totally-ordered multicast</a:t>
            </a:r>
          </a:p>
          <a:p>
            <a:endParaRPr lang="en-GB" altLang="en-US" dirty="0"/>
          </a:p>
          <a:p>
            <a:endParaRPr lang="en-GB" alt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9D6F7-A373-B84C-9A28-2D83DA7A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9309E-A8F8-2144-94F1-738AEFAE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5345-DAD6-D34F-B3EE-B4355A20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755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29FA-CD59-4F4A-8183-F5A2EAC1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991FC-090B-A44E-8650-6DDFA9F9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2"/>
            <a:ext cx="7989834" cy="3598718"/>
          </a:xfrm>
        </p:spPr>
        <p:txBody>
          <a:bodyPr>
            <a:normAutofit lnSpcReduction="10000"/>
          </a:bodyPr>
          <a:lstStyle/>
          <a:p>
            <a:r>
              <a:rPr lang="en-GB" altLang="en-US" dirty="0"/>
              <a:t>Can totally-order events in a distributed system: that’s useful!</a:t>
            </a:r>
          </a:p>
          <a:p>
            <a:pPr lvl="1"/>
            <a:r>
              <a:rPr lang="en-GB" altLang="en-US" dirty="0"/>
              <a:t>We saw an application of </a:t>
            </a:r>
            <a:r>
              <a:rPr lang="en-GB" altLang="en-US" dirty="0" err="1"/>
              <a:t>Lamport</a:t>
            </a:r>
            <a:r>
              <a:rPr lang="en-GB" altLang="en-US" dirty="0"/>
              <a:t> clocks for totally-ordered multicast</a:t>
            </a:r>
          </a:p>
          <a:p>
            <a:endParaRPr lang="en-GB" altLang="en-US" dirty="0"/>
          </a:p>
          <a:p>
            <a:r>
              <a:rPr lang="en-GB" altLang="en-US" dirty="0"/>
              <a:t>But: while by construction, </a:t>
            </a:r>
          </a:p>
          <a:p>
            <a:pPr marL="0" indent="0">
              <a:buNone/>
            </a:pPr>
            <a:r>
              <a:rPr lang="en-GB" altLang="en-US" dirty="0"/>
              <a:t>		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implies </a:t>
            </a:r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(b),</a:t>
            </a:r>
          </a:p>
          <a:p>
            <a:pPr lvl="1"/>
            <a:r>
              <a:rPr lang="en-GB" altLang="en-US" dirty="0"/>
              <a:t>The converse is not necessarily true:</a:t>
            </a:r>
          </a:p>
          <a:p>
            <a:pPr lvl="2"/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 does not imply 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(possibly, a || b)</a:t>
            </a:r>
          </a:p>
          <a:p>
            <a:endParaRPr lang="en-GB" alt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9D6F7-A373-B84C-9A28-2D83DA7A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9309E-A8F8-2144-94F1-738AEFAE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5345-DAD6-D34F-B3EE-B4355A20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946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29FA-CD59-4F4A-8183-F5A2EAC1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991FC-090B-A44E-8650-6DDFA9F9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2"/>
            <a:ext cx="7886700" cy="3598718"/>
          </a:xfrm>
        </p:spPr>
        <p:txBody>
          <a:bodyPr>
            <a:normAutofit lnSpcReduction="10000"/>
          </a:bodyPr>
          <a:lstStyle/>
          <a:p>
            <a:r>
              <a:rPr lang="en-GB" altLang="en-US" dirty="0"/>
              <a:t>Can totally-order events in a distributed system: that’s useful!</a:t>
            </a:r>
          </a:p>
          <a:p>
            <a:pPr lvl="1"/>
            <a:r>
              <a:rPr lang="en-GB" altLang="en-US" dirty="0"/>
              <a:t>We saw an application of </a:t>
            </a:r>
            <a:r>
              <a:rPr lang="en-GB" altLang="en-US" dirty="0" err="1"/>
              <a:t>Lamport</a:t>
            </a:r>
            <a:r>
              <a:rPr lang="en-GB" altLang="en-US" dirty="0"/>
              <a:t> clocks for totally-ordered multicast</a:t>
            </a:r>
          </a:p>
          <a:p>
            <a:endParaRPr lang="en-GB" altLang="en-US" dirty="0"/>
          </a:p>
          <a:p>
            <a:r>
              <a:rPr lang="en-GB" altLang="en-US" dirty="0"/>
              <a:t>But: while by construction, </a:t>
            </a:r>
          </a:p>
          <a:p>
            <a:pPr marL="0" indent="0">
              <a:buNone/>
            </a:pPr>
            <a:r>
              <a:rPr lang="en-GB" altLang="en-US" dirty="0"/>
              <a:t>		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implies </a:t>
            </a:r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(b),</a:t>
            </a:r>
          </a:p>
          <a:p>
            <a:pPr lvl="1"/>
            <a:r>
              <a:rPr lang="en-GB" altLang="en-US" dirty="0"/>
              <a:t>The converse is not necessarily true:</a:t>
            </a:r>
          </a:p>
          <a:p>
            <a:pPr lvl="2"/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 does not imply 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(possibly, a || b)</a:t>
            </a:r>
          </a:p>
          <a:p>
            <a:endParaRPr lang="en-GB" alt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9D6F7-A373-B84C-9A28-2D83DA7A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9309E-A8F8-2144-94F1-738AEFAE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5345-DAD6-D34F-B3EE-B4355A20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080AA3-8C4C-F444-9063-6F31BD20173C}"/>
              </a:ext>
            </a:extLst>
          </p:cNvPr>
          <p:cNvSpPr txBox="1"/>
          <p:nvPr/>
        </p:nvSpPr>
        <p:spPr>
          <a:xfrm>
            <a:off x="628650" y="5272019"/>
            <a:ext cx="7886700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Can’t</a:t>
            </a:r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 use </a:t>
            </a:r>
            <a:r>
              <a:rPr lang="en-US" sz="2800" dirty="0" err="1">
                <a:latin typeface="Helvetica" pitchFamily="2" charset="0"/>
                <a:ea typeface="Helvetica Neue Medium" charset="0"/>
                <a:cs typeface="Helvetica Neue Medium" charset="0"/>
              </a:rPr>
              <a:t>Lamport</a:t>
            </a:r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 timestamps to infer </a:t>
            </a:r>
            <a:r>
              <a:rPr lang="en-US" sz="2800" dirty="0">
                <a:solidFill>
                  <a:srgbClr val="0070C0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causal relationships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 </a:t>
            </a:r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between events</a:t>
            </a:r>
          </a:p>
        </p:txBody>
      </p:sp>
    </p:spTree>
    <p:extLst>
      <p:ext uri="{BB962C8B-B14F-4D97-AF65-F5344CB8AC3E}">
        <p14:creationId xmlns:p14="http://schemas.microsoft.com/office/powerpoint/2010/main" val="422348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5D2C9-5BE7-2D41-B2B2-2AC84EE0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makes time synchronization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FD51D-9B5C-5E46-AFAC-E9F477ABB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Quartz oscillator sensitive to temperature, age, vibration, radiation</a:t>
            </a:r>
          </a:p>
          <a:p>
            <a:pPr lvl="1"/>
            <a:r>
              <a:rPr lang="en-US" dirty="0"/>
              <a:t>Accuracy ~one part per million</a:t>
            </a:r>
          </a:p>
          <a:p>
            <a:pPr lvl="2"/>
            <a:r>
              <a:rPr lang="en-US" dirty="0"/>
              <a:t>(one second of clock drift over 12 days)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internet is:</a:t>
            </a:r>
          </a:p>
          <a:p>
            <a:pPr lvl="1"/>
            <a:r>
              <a:rPr lang="en-US" b="1" dirty="0"/>
              <a:t>Asynchronous: </a:t>
            </a:r>
            <a:r>
              <a:rPr lang="en-US" dirty="0"/>
              <a:t>arbitrary message </a:t>
            </a:r>
            <a:r>
              <a:rPr lang="en-US" dirty="0">
                <a:solidFill>
                  <a:srgbClr val="C00000"/>
                </a:solidFill>
              </a:rPr>
              <a:t>delays</a:t>
            </a:r>
          </a:p>
          <a:p>
            <a:pPr lvl="1"/>
            <a:r>
              <a:rPr lang="en-US" b="1" dirty="0"/>
              <a:t>Best-effort: </a:t>
            </a:r>
            <a:r>
              <a:rPr lang="en-US" dirty="0"/>
              <a:t>messages </a:t>
            </a:r>
            <a:r>
              <a:rPr lang="en-US" dirty="0">
                <a:solidFill>
                  <a:srgbClr val="C00000"/>
                </a:solidFill>
              </a:rPr>
              <a:t>don’t always arrive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4ADC4-E4A4-0D4E-815D-A7C95B048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29676-83D4-794F-AD6C-ACA13671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4F4DE-9E51-8542-9C97-A819D4B8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30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The need for time synchronization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“Wall clock time” synchronization</a:t>
            </a:r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Cristian’s algorithm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Logical Time: </a:t>
            </a:r>
            <a:r>
              <a:rPr lang="en-US" altLang="en-US" dirty="0" err="1">
                <a:solidFill>
                  <a:schemeClr val="bg2">
                    <a:lumMod val="75000"/>
                  </a:schemeClr>
                </a:solidFill>
              </a:rPr>
              <a:t>Lamport</a:t>
            </a:r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 Clocks</a:t>
            </a:r>
          </a:p>
          <a:p>
            <a:endParaRPr lang="en-US" altLang="en-US" dirty="0"/>
          </a:p>
          <a:p>
            <a:r>
              <a:rPr lang="en-US" altLang="en-US" b="1" dirty="0"/>
              <a:t>Vector clocks</a:t>
            </a:r>
          </a:p>
          <a:p>
            <a:pPr lvl="1"/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88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3BD1D-26A3-1448-9298-1EE2240C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 and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21B4-6B23-EF47-ACA1-DB990462F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cs typeface="Helvetica Neue Medium" charset="0"/>
              </a:rPr>
              <a:t>Lamport</a:t>
            </a:r>
            <a:r>
              <a:rPr lang="en-US" dirty="0">
                <a:cs typeface="Helvetica Neue Medium" charset="0"/>
              </a:rPr>
              <a:t> clock timestamps do not capture causality</a:t>
            </a:r>
          </a:p>
          <a:p>
            <a:endParaRPr lang="en-US" dirty="0">
              <a:cs typeface="Helvetica Neue Medium" charset="0"/>
            </a:endParaRPr>
          </a:p>
          <a:p>
            <a:r>
              <a:rPr lang="en-US" dirty="0">
                <a:cs typeface="Helvetica Neue Medium" charset="0"/>
              </a:rPr>
              <a:t>Given two timestamps C(a) and C(z), want to know whether there’s a chain of events linking them:</a:t>
            </a:r>
          </a:p>
          <a:p>
            <a:endParaRPr lang="en-US" dirty="0">
              <a:cs typeface="Helvetica Neue Medium" charset="0"/>
            </a:endParaRPr>
          </a:p>
          <a:p>
            <a:pPr marL="0" indent="0" algn="ctr">
              <a:buNone/>
            </a:pPr>
            <a:r>
              <a:rPr lang="en-US" dirty="0">
                <a:cs typeface="Helvetica Neue Medium" charset="0"/>
              </a:rPr>
              <a:t>a </a:t>
            </a:r>
            <a:r>
              <a:rPr lang="en-US" dirty="0">
                <a:cs typeface="Helvetica Neue Medium" charset="0"/>
                <a:sym typeface="Wingdings"/>
              </a:rPr>
              <a:t> b  ...  y  z</a:t>
            </a:r>
          </a:p>
          <a:p>
            <a:pPr marL="0" indent="0" algn="ctr">
              <a:buNone/>
            </a:pPr>
            <a:endParaRPr lang="en-US" dirty="0">
              <a:cs typeface="Helvetica Neue Medium" charset="0"/>
              <a:sym typeface="Wingdings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BFCD8-D664-5B4E-B908-5E5B69AA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4A171-A311-514C-ACED-2C5B596C3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7EE24-7089-5942-A304-1F8F71004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60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7E70-13CA-F94A-BD05-4F9E6A38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41401-24C7-AA4B-842C-153664270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cs typeface="Helvetica Neue Medium" charset="0"/>
              </a:rPr>
              <a:t>One integer can’t order events in more than one process</a:t>
            </a:r>
          </a:p>
          <a:p>
            <a:endParaRPr lang="en-US" altLang="en-US" dirty="0">
              <a:cs typeface="Helvetica Neue Medium" charset="0"/>
            </a:endParaRPr>
          </a:p>
          <a:p>
            <a:r>
              <a:rPr lang="en-US" altLang="en-US" dirty="0">
                <a:cs typeface="Helvetica Neue Medium" charset="0"/>
              </a:rPr>
              <a:t>So, a </a:t>
            </a:r>
            <a:r>
              <a:rPr lang="en-US" altLang="en-US" dirty="0">
                <a:solidFill>
                  <a:srgbClr val="C00000"/>
                </a:solidFill>
                <a:cs typeface="Helvetica Neue Medium" charset="0"/>
              </a:rPr>
              <a:t>Vector Clock (VC) </a:t>
            </a:r>
            <a:r>
              <a:rPr lang="en-US" altLang="en-US" dirty="0">
                <a:cs typeface="Helvetica Neue Medium" charset="0"/>
              </a:rPr>
              <a:t>is a vector of integers, one entry for each process in the entire distributed system</a:t>
            </a:r>
          </a:p>
          <a:p>
            <a:endParaRPr lang="en-US" altLang="en-US" dirty="0">
              <a:cs typeface="Helvetica Neue Medium" charset="0"/>
            </a:endParaRPr>
          </a:p>
          <a:p>
            <a:pPr lvl="1"/>
            <a:r>
              <a:rPr lang="en-US" altLang="en-US" dirty="0">
                <a:cs typeface="Helvetica Neue Medium" charset="0"/>
              </a:rPr>
              <a:t>Label event e with VC(e) = [c</a:t>
            </a:r>
            <a:r>
              <a:rPr lang="en-US" altLang="en-US" baseline="-25000" dirty="0">
                <a:cs typeface="Helvetica Neue Medium" charset="0"/>
              </a:rPr>
              <a:t>1</a:t>
            </a:r>
            <a:r>
              <a:rPr lang="en-US" altLang="en-US" dirty="0">
                <a:cs typeface="Helvetica Neue Medium" charset="0"/>
              </a:rPr>
              <a:t>, c</a:t>
            </a:r>
            <a:r>
              <a:rPr lang="en-US" altLang="en-US" baseline="-25000" dirty="0">
                <a:cs typeface="Helvetica Neue Medium" charset="0"/>
              </a:rPr>
              <a:t>2</a:t>
            </a:r>
            <a:r>
              <a:rPr lang="en-US" altLang="en-US" dirty="0">
                <a:cs typeface="Helvetica Neue Medium" charset="0"/>
              </a:rPr>
              <a:t> …,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n</a:t>
            </a:r>
            <a:r>
              <a:rPr lang="en-US" altLang="en-US" dirty="0">
                <a:cs typeface="Helvetica Neue Medium" charset="0"/>
              </a:rPr>
              <a:t>]</a:t>
            </a:r>
          </a:p>
          <a:p>
            <a:pPr lvl="2"/>
            <a:r>
              <a:rPr lang="en-US" altLang="en-US" dirty="0">
                <a:cs typeface="Helvetica Neue Medium" charset="0"/>
              </a:rPr>
              <a:t>Each entry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 is a count of events in process k that causally precede e</a:t>
            </a:r>
          </a:p>
          <a:p>
            <a:pPr lvl="2"/>
            <a:endParaRPr lang="en-US" altLang="en-US" dirty="0">
              <a:cs typeface="Helvetica Neue Medium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08AD7-BCBA-384D-8241-A48B7C2D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66531-D540-CC4C-A953-97B7E315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DF65A-E829-E648-B6DB-C2A79B88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43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DA37-75AF-E740-B8E9-C460B71E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Update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7EB57-DA74-1248-99DE-7642F0F67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2837553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cs typeface="Helvetica Neue Medium" charset="0"/>
              </a:rPr>
              <a:t>Initially, all vectors are [0, 0, …, 0]</a:t>
            </a:r>
          </a:p>
          <a:p>
            <a:endParaRPr lang="en-US" altLang="en-US" dirty="0">
              <a:cs typeface="Helvetica Neue Medium" charset="0"/>
            </a:endParaRPr>
          </a:p>
          <a:p>
            <a:r>
              <a:rPr lang="en-US" altLang="en-US" dirty="0">
                <a:cs typeface="Helvetica Neue Medium" charset="0"/>
              </a:rPr>
              <a:t>Two update rules:</a:t>
            </a:r>
          </a:p>
          <a:p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cs typeface="Helvetica Neue Medium" charset="0"/>
              </a:rPr>
              <a:t>For each local event on process </a:t>
            </a:r>
            <a:r>
              <a:rPr lang="en-US" altLang="en-US" dirty="0" err="1">
                <a:cs typeface="Helvetica Neue Medium" charset="0"/>
              </a:rPr>
              <a:t>i</a:t>
            </a:r>
            <a:r>
              <a:rPr lang="en-US" altLang="en-US" dirty="0">
                <a:cs typeface="Helvetica Neue Medium" charset="0"/>
              </a:rPr>
              <a:t>, increment local entry c</a:t>
            </a:r>
            <a:r>
              <a:rPr lang="en-US" altLang="en-US" baseline="-25000" dirty="0">
                <a:cs typeface="Helvetica Neue Medium" charset="0"/>
              </a:rPr>
              <a:t>i</a:t>
            </a:r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en-US" dirty="0">
              <a:cs typeface="Helvetica Neue Medium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7D52F-2213-D54A-961C-DA46B888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D614A-1C92-EF4B-856F-1F09F0860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400A5-CA55-214D-BA3A-72F132D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10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DA37-75AF-E740-B8E9-C460B71E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Update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7EB57-DA74-1248-99DE-7642F0F67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cs typeface="Helvetica Neue Medium" charset="0"/>
              </a:rPr>
              <a:t>Initially, all vectors are [0, 0, …, 0]</a:t>
            </a:r>
          </a:p>
          <a:p>
            <a:endParaRPr lang="en-US" altLang="en-US" dirty="0">
              <a:cs typeface="Helvetica Neue Medium" charset="0"/>
            </a:endParaRPr>
          </a:p>
          <a:p>
            <a:r>
              <a:rPr lang="en-US" altLang="en-US" dirty="0">
                <a:cs typeface="Helvetica Neue Medium" charset="0"/>
              </a:rPr>
              <a:t>Two update rules:</a:t>
            </a:r>
          </a:p>
          <a:p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cs typeface="Helvetica Neue Medium" charset="0"/>
              </a:rPr>
              <a:t>For each local event on process </a:t>
            </a:r>
            <a:r>
              <a:rPr lang="en-US" altLang="en-US" dirty="0" err="1">
                <a:cs typeface="Helvetica Neue Medium" charset="0"/>
              </a:rPr>
              <a:t>i</a:t>
            </a:r>
            <a:r>
              <a:rPr lang="en-US" altLang="en-US" dirty="0">
                <a:cs typeface="Helvetica Neue Medium" charset="0"/>
              </a:rPr>
              <a:t>, increment local entry c</a:t>
            </a:r>
            <a:r>
              <a:rPr lang="en-US" altLang="en-US" baseline="-25000" dirty="0">
                <a:cs typeface="Helvetica Neue Medium" charset="0"/>
              </a:rPr>
              <a:t>i</a:t>
            </a:r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cs typeface="Helvetica Neue Medium" charset="0"/>
              </a:rPr>
              <a:t>If process j receives message with vector     [d</a:t>
            </a:r>
            <a:r>
              <a:rPr lang="en-US" altLang="en-US" baseline="-25000" dirty="0">
                <a:cs typeface="Helvetica Neue Medium" charset="0"/>
              </a:rPr>
              <a:t>1</a:t>
            </a:r>
            <a:r>
              <a:rPr lang="en-US" altLang="en-US" dirty="0">
                <a:cs typeface="Helvetica Neue Medium" charset="0"/>
              </a:rPr>
              <a:t>, d</a:t>
            </a:r>
            <a:r>
              <a:rPr lang="en-US" altLang="en-US" baseline="-25000" dirty="0">
                <a:cs typeface="Helvetica Neue Medium" charset="0"/>
              </a:rPr>
              <a:t>2</a:t>
            </a:r>
            <a:r>
              <a:rPr lang="en-US" altLang="en-US" dirty="0">
                <a:cs typeface="Helvetica Neue Medium" charset="0"/>
              </a:rPr>
              <a:t>, …, </a:t>
            </a:r>
            <a:r>
              <a:rPr lang="en-US" altLang="en-US" dirty="0" err="1">
                <a:cs typeface="Helvetica Neue Medium" charset="0"/>
              </a:rPr>
              <a:t>d</a:t>
            </a:r>
            <a:r>
              <a:rPr lang="en-US" altLang="en-US" baseline="-25000" dirty="0" err="1">
                <a:cs typeface="Helvetica Neue Medium" charset="0"/>
              </a:rPr>
              <a:t>n</a:t>
            </a:r>
            <a:r>
              <a:rPr lang="en-US" altLang="en-US" dirty="0">
                <a:cs typeface="Helvetica Neue Medium" charset="0"/>
              </a:rPr>
              <a:t>]:</a:t>
            </a:r>
          </a:p>
          <a:p>
            <a:pPr lvl="1"/>
            <a:r>
              <a:rPr lang="en-US" altLang="en-US" dirty="0">
                <a:cs typeface="Helvetica Neue Medium" charset="0"/>
              </a:rPr>
              <a:t>Set each local entry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 = max{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, </a:t>
            </a:r>
            <a:r>
              <a:rPr lang="en-US" altLang="en-US" dirty="0" err="1">
                <a:cs typeface="Helvetica Neue Medium" charset="0"/>
              </a:rPr>
              <a:t>d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}</a:t>
            </a:r>
          </a:p>
          <a:p>
            <a:pPr lvl="1"/>
            <a:r>
              <a:rPr lang="en-US" altLang="en-US" dirty="0">
                <a:cs typeface="Helvetica Neue Medium" charset="0"/>
              </a:rPr>
              <a:t>Increment local entry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j</a:t>
            </a:r>
            <a:endParaRPr lang="en-US" altLang="en-US" baseline="-25000" dirty="0">
              <a:cs typeface="Helvetica Neue Medium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7D52F-2213-D54A-961C-DA46B888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D614A-1C92-EF4B-856F-1F09F0860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400A5-CA55-214D-BA3A-72F132D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84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671361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238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1"/>
            <a:ext cx="5461958" cy="2050820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8967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1"/>
            <a:ext cx="5461958" cy="2050820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CA67B-19E6-AA49-93A9-0F92C63C717B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</p:spTree>
    <p:extLst>
      <p:ext uri="{BB962C8B-B14F-4D97-AF65-F5344CB8AC3E}">
        <p14:creationId xmlns:p14="http://schemas.microsoft.com/office/powerpoint/2010/main" val="32757906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1"/>
            <a:ext cx="5461958" cy="2050820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CA67B-19E6-AA49-93A9-0F92C63C717B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2E6461-9B57-3547-89EC-698FCF6BF199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</p:spTree>
    <p:extLst>
      <p:ext uri="{BB962C8B-B14F-4D97-AF65-F5344CB8AC3E}">
        <p14:creationId xmlns:p14="http://schemas.microsoft.com/office/powerpoint/2010/main" val="36408222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199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The need for time synchronization</a:t>
            </a:r>
          </a:p>
          <a:p>
            <a:endParaRPr lang="en-US" altLang="en-US" dirty="0"/>
          </a:p>
          <a:p>
            <a:r>
              <a:rPr lang="en-US" altLang="en-US" b="1" dirty="0"/>
              <a:t>“Wall clock time” synchronization</a:t>
            </a:r>
          </a:p>
          <a:p>
            <a:pPr lvl="1"/>
            <a:r>
              <a:rPr lang="en-US" altLang="en-US" b="1" dirty="0"/>
              <a:t>Cristian’s algorithm</a:t>
            </a:r>
          </a:p>
          <a:p>
            <a:endParaRPr lang="en-US" altLang="en-US" dirty="0"/>
          </a:p>
          <a:p>
            <a:r>
              <a:rPr lang="en-US" altLang="en-US" dirty="0"/>
              <a:t>Logical Time: </a:t>
            </a:r>
            <a:r>
              <a:rPr lang="en-US" altLang="en-US" dirty="0" err="1"/>
              <a:t>Lamport</a:t>
            </a:r>
            <a:r>
              <a:rPr lang="en-US" altLang="en-US" dirty="0"/>
              <a:t> Clocks</a:t>
            </a:r>
          </a:p>
          <a:p>
            <a:endParaRPr lang="en-US" altLang="en-US" dirty="0"/>
          </a:p>
          <a:p>
            <a:r>
              <a:rPr lang="en-US" altLang="en-US" dirty="0"/>
              <a:t>Vector clocks</a:t>
            </a:r>
          </a:p>
          <a:p>
            <a:pPr lvl="1"/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968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B88D27-3443-B642-B093-E8303F356550}"/>
              </a:ext>
            </a:extLst>
          </p:cNvPr>
          <p:cNvSpPr txBox="1"/>
          <p:nvPr/>
        </p:nvSpPr>
        <p:spPr>
          <a:xfrm rot="1111883">
            <a:off x="6227310" y="30654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758591-F117-AC47-BF7D-995A6DC168BD}"/>
              </a:ext>
            </a:extLst>
          </p:cNvPr>
          <p:cNvSpPr txBox="1"/>
          <p:nvPr/>
        </p:nvSpPr>
        <p:spPr>
          <a:xfrm>
            <a:off x="7222253" y="302668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</p:spTree>
    <p:extLst>
      <p:ext uri="{BB962C8B-B14F-4D97-AF65-F5344CB8AC3E}">
        <p14:creationId xmlns:p14="http://schemas.microsoft.com/office/powerpoint/2010/main" val="6104999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B88D27-3443-B642-B093-E8303F356550}"/>
              </a:ext>
            </a:extLst>
          </p:cNvPr>
          <p:cNvSpPr txBox="1"/>
          <p:nvPr/>
        </p:nvSpPr>
        <p:spPr>
          <a:xfrm rot="1111883">
            <a:off x="6227310" y="30654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758591-F117-AC47-BF7D-995A6DC168BD}"/>
              </a:ext>
            </a:extLst>
          </p:cNvPr>
          <p:cNvSpPr txBox="1"/>
          <p:nvPr/>
        </p:nvSpPr>
        <p:spPr>
          <a:xfrm>
            <a:off x="7222253" y="302668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5E6519-133E-3940-ABA2-C07AA6AEF19D}"/>
              </a:ext>
            </a:extLst>
          </p:cNvPr>
          <p:cNvSpPr txBox="1"/>
          <p:nvPr/>
        </p:nvSpPr>
        <p:spPr>
          <a:xfrm>
            <a:off x="7214057" y="355754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</p:spTree>
    <p:extLst>
      <p:ext uri="{BB962C8B-B14F-4D97-AF65-F5344CB8AC3E}">
        <p14:creationId xmlns:p14="http://schemas.microsoft.com/office/powerpoint/2010/main" val="41145155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BB01D3-6CF4-0C4D-A2A8-42C58DA37A62}"/>
              </a:ext>
            </a:extLst>
          </p:cNvPr>
          <p:cNvSpPr txBox="1"/>
          <p:nvPr/>
        </p:nvSpPr>
        <p:spPr>
          <a:xfrm rot="1111883">
            <a:off x="6227310" y="30654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3FE9DF-9286-F641-A6C3-B539AC4940C2}"/>
              </a:ext>
            </a:extLst>
          </p:cNvPr>
          <p:cNvSpPr txBox="1"/>
          <p:nvPr/>
        </p:nvSpPr>
        <p:spPr>
          <a:xfrm>
            <a:off x="7222253" y="302668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8CA1A5-B16E-894A-AE89-6C1166245683}"/>
              </a:ext>
            </a:extLst>
          </p:cNvPr>
          <p:cNvSpPr txBox="1"/>
          <p:nvPr/>
        </p:nvSpPr>
        <p:spPr>
          <a:xfrm>
            <a:off x="7214057" y="355754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FB7AF7-C5F4-474C-90A1-6606A7072CBB}"/>
              </a:ext>
            </a:extLst>
          </p:cNvPr>
          <p:cNvSpPr txBox="1"/>
          <p:nvPr/>
        </p:nvSpPr>
        <p:spPr>
          <a:xfrm>
            <a:off x="8264775" y="408592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[2,2,2]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22E18C-9B11-2840-84FF-5DB49C2064EF}"/>
              </a:ext>
            </a:extLst>
          </p:cNvPr>
          <p:cNvSpPr txBox="1"/>
          <p:nvPr/>
        </p:nvSpPr>
        <p:spPr>
          <a:xfrm>
            <a:off x="8257935" y="240384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[0,0,1]</a:t>
            </a:r>
            <a:endParaRPr lang="en-US" sz="1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D5EA0A8-AAFB-AF4C-B507-A5BFA78F5632}"/>
              </a:ext>
            </a:extLst>
          </p:cNvPr>
          <p:cNvSpPr txBox="1"/>
          <p:nvPr/>
        </p:nvSpPr>
        <p:spPr>
          <a:xfrm rot="1188144">
            <a:off x="7256027" y="411551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20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B13F8-D25C-174C-AF59-FF1C2E641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vector timestamps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610EE-00C1-934D-B673-F71D8CF1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Helvetica Neue Medium" charset="0"/>
              </a:rPr>
              <a:t>Rule for comparing vector timestamps: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=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=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&lt;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≤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 and V(a) ≠ V(b)</a:t>
            </a:r>
          </a:p>
          <a:p>
            <a:endParaRPr lang="en-US" dirty="0">
              <a:cs typeface="Helvetica Neue Medium" charset="0"/>
            </a:endParaRPr>
          </a:p>
          <a:p>
            <a:r>
              <a:rPr lang="en-US" dirty="0">
                <a:cs typeface="Helvetica Neue Medium" charset="0"/>
              </a:rPr>
              <a:t>Concurrency: 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|| V(b) if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&lt; b</a:t>
            </a:r>
            <a:r>
              <a:rPr lang="en-US" baseline="-25000" dirty="0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and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 &gt;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, some </a:t>
            </a:r>
            <a:r>
              <a:rPr lang="en-US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, j</a:t>
            </a:r>
          </a:p>
          <a:p>
            <a:endParaRPr lang="en-US" dirty="0">
              <a:cs typeface="Helvetica Neue Medium" charset="0"/>
            </a:endParaRP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A49B3-ABA0-E44C-A8B8-097367181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6E57E-A08C-E84A-BE2E-14B5B228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6B633-069C-0744-B151-A9581DD4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537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926F-BDD2-6946-AA69-43346BD5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clocks capture causality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1900D-5F38-BE4E-8CCC-789F8702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B3032-FDB4-E643-89A4-AF3FCFD1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DA11B-CC42-3045-B9E6-0F7078AF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43399CD-0B12-7543-9FCC-97CC83290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9738"/>
            <a:ext cx="7886700" cy="214940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400" spc="0" dirty="0">
                <a:cs typeface="Helvetica Neue Medium" charset="0"/>
              </a:rPr>
              <a:t>V(w) &lt; V(z) then there is a chain of events linked by </a:t>
            </a:r>
            <a:br>
              <a:rPr lang="en-US" sz="2400" spc="0" dirty="0">
                <a:cs typeface="Helvetica Neue Medium" charset="0"/>
              </a:rPr>
            </a:br>
            <a:r>
              <a:rPr lang="en-US" sz="2400" spc="0" dirty="0">
                <a:cs typeface="Helvetica Neue Medium" charset="0"/>
              </a:rPr>
              <a:t>                  Happens-Before (</a:t>
            </a:r>
            <a:r>
              <a:rPr lang="en-US" sz="2400" spc="0" dirty="0">
                <a:cs typeface="Helvetica Neue Medium" charset="0"/>
                <a:sym typeface="Wingdings"/>
              </a:rPr>
              <a:t>) between a and z</a:t>
            </a:r>
          </a:p>
          <a:p>
            <a:pPr>
              <a:buClr>
                <a:schemeClr val="tx1"/>
              </a:buClr>
            </a:pPr>
            <a:endParaRPr lang="en-US" sz="2400" spc="0" dirty="0">
              <a:cs typeface="Helvetica Neue Medium" charset="0"/>
              <a:sym typeface="Wingding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957923-43EC-7845-8C4A-7FF53B6E7727}"/>
              </a:ext>
            </a:extLst>
          </p:cNvPr>
          <p:cNvCxnSpPr/>
          <p:nvPr/>
        </p:nvCxnSpPr>
        <p:spPr>
          <a:xfrm>
            <a:off x="2128471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4284F9-E97A-E442-AE3E-F12F395FA4A6}"/>
              </a:ext>
            </a:extLst>
          </p:cNvPr>
          <p:cNvCxnSpPr/>
          <p:nvPr/>
        </p:nvCxnSpPr>
        <p:spPr>
          <a:xfrm>
            <a:off x="4785459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43CA1F-160E-364C-96CF-42FC0D1408ED}"/>
              </a:ext>
            </a:extLst>
          </p:cNvPr>
          <p:cNvSpPr/>
          <p:nvPr/>
        </p:nvSpPr>
        <p:spPr>
          <a:xfrm>
            <a:off x="2061459" y="43088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1C86A8-D478-EC4B-938D-0FA49435B133}"/>
              </a:ext>
            </a:extLst>
          </p:cNvPr>
          <p:cNvSpPr/>
          <p:nvPr/>
        </p:nvSpPr>
        <p:spPr>
          <a:xfrm>
            <a:off x="2061459" y="483031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3061C-D41E-4F46-BB5E-60EBBE533184}"/>
              </a:ext>
            </a:extLst>
          </p:cNvPr>
          <p:cNvSpPr txBox="1"/>
          <p:nvPr/>
        </p:nvSpPr>
        <p:spPr>
          <a:xfrm>
            <a:off x="1711640" y="4642180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x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72E785-CB2C-0448-94DD-5E8FECF15B41}"/>
              </a:ext>
            </a:extLst>
          </p:cNvPr>
          <p:cNvSpPr/>
          <p:nvPr/>
        </p:nvSpPr>
        <p:spPr>
          <a:xfrm>
            <a:off x="4715681" y="535346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010B16-A679-3047-BDAA-05532B777DCB}"/>
              </a:ext>
            </a:extLst>
          </p:cNvPr>
          <p:cNvSpPr txBox="1"/>
          <p:nvPr/>
        </p:nvSpPr>
        <p:spPr>
          <a:xfrm>
            <a:off x="4394059" y="5334008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CDC86D-7634-DA47-ADA1-C8E00347915B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>
            <a:off x="2198979" y="4899070"/>
            <a:ext cx="2516702" cy="523152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62E35D2-DF6C-CD40-9C71-218E47B52079}"/>
              </a:ext>
            </a:extLst>
          </p:cNvPr>
          <p:cNvSpPr/>
          <p:nvPr/>
        </p:nvSpPr>
        <p:spPr>
          <a:xfrm>
            <a:off x="4715681" y="607695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051FF0-A161-0E4E-BDF8-A6A11F67DAC1}"/>
              </a:ext>
            </a:extLst>
          </p:cNvPr>
          <p:cNvSpPr txBox="1"/>
          <p:nvPr/>
        </p:nvSpPr>
        <p:spPr>
          <a:xfrm>
            <a:off x="712637" y="4668238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7AA52A-408C-2843-A6C4-4FF611F17287}"/>
              </a:ext>
            </a:extLst>
          </p:cNvPr>
          <p:cNvSpPr txBox="1"/>
          <p:nvPr/>
        </p:nvSpPr>
        <p:spPr>
          <a:xfrm>
            <a:off x="4852241" y="5191390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E76EB8-E52F-3843-9E0F-D1A23D72440F}"/>
              </a:ext>
            </a:extLst>
          </p:cNvPr>
          <p:cNvSpPr txBox="1"/>
          <p:nvPr/>
        </p:nvSpPr>
        <p:spPr>
          <a:xfrm>
            <a:off x="4838238" y="5862366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7E806C-8D9A-7F45-90D9-842A7A76B53B}"/>
              </a:ext>
            </a:extLst>
          </p:cNvPr>
          <p:cNvSpPr txBox="1"/>
          <p:nvPr/>
        </p:nvSpPr>
        <p:spPr>
          <a:xfrm>
            <a:off x="1679201" y="4098105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62BF1-DA74-A247-81F2-D0B37DCDDC37}"/>
              </a:ext>
            </a:extLst>
          </p:cNvPr>
          <p:cNvSpPr txBox="1"/>
          <p:nvPr/>
        </p:nvSpPr>
        <p:spPr>
          <a:xfrm>
            <a:off x="4364677" y="585374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z</a:t>
            </a:r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FAA76869-957E-D840-850D-A93435E242F1}"/>
              </a:ext>
            </a:extLst>
          </p:cNvPr>
          <p:cNvSpPr/>
          <p:nvPr/>
        </p:nvSpPr>
        <p:spPr>
          <a:xfrm>
            <a:off x="1832895" y="3472895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24" name="Process 23">
            <a:extLst>
              <a:ext uri="{FF2B5EF4-FFF2-40B4-BE49-F238E27FC236}">
                <a16:creationId xmlns:a16="http://schemas.microsoft.com/office/drawing/2014/main" id="{57B5854F-682E-F545-9AD4-31626B20D93A}"/>
              </a:ext>
            </a:extLst>
          </p:cNvPr>
          <p:cNvSpPr/>
          <p:nvPr/>
        </p:nvSpPr>
        <p:spPr>
          <a:xfrm>
            <a:off x="4487213" y="3471735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5" name="Process 24">
            <a:extLst>
              <a:ext uri="{FF2B5EF4-FFF2-40B4-BE49-F238E27FC236}">
                <a16:creationId xmlns:a16="http://schemas.microsoft.com/office/drawing/2014/main" id="{3E834711-B904-2A46-877F-520CCE42BAA3}"/>
              </a:ext>
            </a:extLst>
          </p:cNvPr>
          <p:cNvSpPr/>
          <p:nvPr/>
        </p:nvSpPr>
        <p:spPr>
          <a:xfrm>
            <a:off x="7156566" y="3470577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9E0585-8D3D-2948-8625-AF24E12415B2}"/>
              </a:ext>
            </a:extLst>
          </p:cNvPr>
          <p:cNvCxnSpPr/>
          <p:nvPr/>
        </p:nvCxnSpPr>
        <p:spPr>
          <a:xfrm>
            <a:off x="7448454" y="4053196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6EB8B6-F8FD-8B4B-93A3-E35EBD41AC72}"/>
              </a:ext>
            </a:extLst>
          </p:cNvPr>
          <p:cNvCxnSpPr>
            <a:stCxn id="13" idx="4"/>
            <a:endCxn id="16" idx="0"/>
          </p:cNvCxnSpPr>
          <p:nvPr/>
        </p:nvCxnSpPr>
        <p:spPr>
          <a:xfrm>
            <a:off x="4784441" y="5490983"/>
            <a:ext cx="0" cy="585969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0E144C-2398-AC43-93DD-91DA6F1CF4D7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>
            <a:off x="2130219" y="4446384"/>
            <a:ext cx="0" cy="383927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FF3FA86-4954-E749-9CD5-0F53C1B870ED}"/>
              </a:ext>
            </a:extLst>
          </p:cNvPr>
          <p:cNvSpPr txBox="1"/>
          <p:nvPr/>
        </p:nvSpPr>
        <p:spPr>
          <a:xfrm>
            <a:off x="707717" y="4091817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</p:spTree>
    <p:extLst>
      <p:ext uri="{BB962C8B-B14F-4D97-AF65-F5344CB8AC3E}">
        <p14:creationId xmlns:p14="http://schemas.microsoft.com/office/powerpoint/2010/main" val="40491610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926F-BDD2-6946-AA69-43346BD5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clocks capture causality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1900D-5F38-BE4E-8CCC-789F8702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B3032-FDB4-E643-89A4-AF3FCFD1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DA11B-CC42-3045-B9E6-0F7078AF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43399CD-0B12-7543-9FCC-97CC83290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9738"/>
            <a:ext cx="7886700" cy="214940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400" spc="0" dirty="0">
                <a:cs typeface="Helvetica Neue Medium" charset="0"/>
              </a:rPr>
              <a:t>V(w) &lt; V(z) then there is a chain of events linked by </a:t>
            </a:r>
            <a:br>
              <a:rPr lang="en-US" sz="2400" spc="0" dirty="0">
                <a:cs typeface="Helvetica Neue Medium" charset="0"/>
              </a:rPr>
            </a:br>
            <a:r>
              <a:rPr lang="en-US" sz="2400" spc="0" dirty="0">
                <a:cs typeface="Helvetica Neue Medium" charset="0"/>
              </a:rPr>
              <a:t>                  Happens-Before (</a:t>
            </a:r>
            <a:r>
              <a:rPr lang="en-US" sz="2400" spc="0" dirty="0">
                <a:cs typeface="Helvetica Neue Medium" charset="0"/>
                <a:sym typeface="Wingdings"/>
              </a:rPr>
              <a:t>) between a and z</a:t>
            </a:r>
          </a:p>
          <a:p>
            <a:pPr>
              <a:buClr>
                <a:schemeClr val="tx1"/>
              </a:buClr>
            </a:pPr>
            <a:endParaRPr lang="en-US" sz="2400" spc="0" dirty="0">
              <a:cs typeface="Helvetica Neue Medium" charset="0"/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400" spc="0" dirty="0">
                <a:cs typeface="Helvetica Neue Medium" charset="0"/>
              </a:rPr>
              <a:t>V(</a:t>
            </a:r>
            <a:r>
              <a:rPr lang="en-US" sz="2400" spc="0" dirty="0">
                <a:solidFill>
                  <a:srgbClr val="E77500"/>
                </a:solidFill>
                <a:cs typeface="Helvetica Neue Medium" charset="0"/>
              </a:rPr>
              <a:t>a</a:t>
            </a:r>
            <a:r>
              <a:rPr lang="en-US" sz="2400" spc="0" dirty="0">
                <a:cs typeface="Helvetica Neue Medium" charset="0"/>
              </a:rPr>
              <a:t>) || V(w) then there is </a:t>
            </a:r>
            <a:r>
              <a:rPr lang="en-US" sz="2400" spc="0" dirty="0">
                <a:solidFill>
                  <a:srgbClr val="E77500"/>
                </a:solidFill>
                <a:cs typeface="Helvetica Neue Medium" charset="0"/>
              </a:rPr>
              <a:t>no</a:t>
            </a:r>
            <a:r>
              <a:rPr lang="en-US" sz="2400" spc="0" dirty="0">
                <a:cs typeface="Helvetica Neue Medium" charset="0"/>
              </a:rPr>
              <a:t> such chain of events between a and w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957923-43EC-7845-8C4A-7FF53B6E7727}"/>
              </a:ext>
            </a:extLst>
          </p:cNvPr>
          <p:cNvCxnSpPr/>
          <p:nvPr/>
        </p:nvCxnSpPr>
        <p:spPr>
          <a:xfrm>
            <a:off x="2128471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4284F9-E97A-E442-AE3E-F12F395FA4A6}"/>
              </a:ext>
            </a:extLst>
          </p:cNvPr>
          <p:cNvCxnSpPr/>
          <p:nvPr/>
        </p:nvCxnSpPr>
        <p:spPr>
          <a:xfrm>
            <a:off x="4785459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43CA1F-160E-364C-96CF-42FC0D1408ED}"/>
              </a:ext>
            </a:extLst>
          </p:cNvPr>
          <p:cNvSpPr/>
          <p:nvPr/>
        </p:nvSpPr>
        <p:spPr>
          <a:xfrm>
            <a:off x="2061459" y="43088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1C86A8-D478-EC4B-938D-0FA49435B133}"/>
              </a:ext>
            </a:extLst>
          </p:cNvPr>
          <p:cNvSpPr/>
          <p:nvPr/>
        </p:nvSpPr>
        <p:spPr>
          <a:xfrm>
            <a:off x="2061459" y="483031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3061C-D41E-4F46-BB5E-60EBBE533184}"/>
              </a:ext>
            </a:extLst>
          </p:cNvPr>
          <p:cNvSpPr txBox="1"/>
          <p:nvPr/>
        </p:nvSpPr>
        <p:spPr>
          <a:xfrm>
            <a:off x="1711640" y="4642180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x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72E785-CB2C-0448-94DD-5E8FECF15B41}"/>
              </a:ext>
            </a:extLst>
          </p:cNvPr>
          <p:cNvSpPr/>
          <p:nvPr/>
        </p:nvSpPr>
        <p:spPr>
          <a:xfrm>
            <a:off x="4715681" y="535346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010B16-A679-3047-BDAA-05532B777DCB}"/>
              </a:ext>
            </a:extLst>
          </p:cNvPr>
          <p:cNvSpPr txBox="1"/>
          <p:nvPr/>
        </p:nvSpPr>
        <p:spPr>
          <a:xfrm>
            <a:off x="4394059" y="5334008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CDC86D-7634-DA47-ADA1-C8E00347915B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>
            <a:off x="2198979" y="4899070"/>
            <a:ext cx="2516702" cy="523152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62E35D2-DF6C-CD40-9C71-218E47B52079}"/>
              </a:ext>
            </a:extLst>
          </p:cNvPr>
          <p:cNvSpPr/>
          <p:nvPr/>
        </p:nvSpPr>
        <p:spPr>
          <a:xfrm>
            <a:off x="4715681" y="607695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5EC405-2145-AE41-A654-7F3EBF5C344D}"/>
              </a:ext>
            </a:extLst>
          </p:cNvPr>
          <p:cNvSpPr txBox="1"/>
          <p:nvPr/>
        </p:nvSpPr>
        <p:spPr>
          <a:xfrm>
            <a:off x="707717" y="4091817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051FF0-A161-0E4E-BDF8-A6A11F67DAC1}"/>
              </a:ext>
            </a:extLst>
          </p:cNvPr>
          <p:cNvSpPr txBox="1"/>
          <p:nvPr/>
        </p:nvSpPr>
        <p:spPr>
          <a:xfrm>
            <a:off x="712637" y="4668238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7AA52A-408C-2843-A6C4-4FF611F17287}"/>
              </a:ext>
            </a:extLst>
          </p:cNvPr>
          <p:cNvSpPr txBox="1"/>
          <p:nvPr/>
        </p:nvSpPr>
        <p:spPr>
          <a:xfrm>
            <a:off x="4852241" y="5191390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E76EB8-E52F-3843-9E0F-D1A23D72440F}"/>
              </a:ext>
            </a:extLst>
          </p:cNvPr>
          <p:cNvSpPr txBox="1"/>
          <p:nvPr/>
        </p:nvSpPr>
        <p:spPr>
          <a:xfrm>
            <a:off x="4838238" y="5862366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7E806C-8D9A-7F45-90D9-842A7A76B53B}"/>
              </a:ext>
            </a:extLst>
          </p:cNvPr>
          <p:cNvSpPr txBox="1"/>
          <p:nvPr/>
        </p:nvSpPr>
        <p:spPr>
          <a:xfrm>
            <a:off x="1679201" y="4098105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62BF1-DA74-A247-81F2-D0B37DCDDC37}"/>
              </a:ext>
            </a:extLst>
          </p:cNvPr>
          <p:cNvSpPr txBox="1"/>
          <p:nvPr/>
        </p:nvSpPr>
        <p:spPr>
          <a:xfrm>
            <a:off x="4364677" y="585374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z</a:t>
            </a:r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FAA76869-957E-D840-850D-A93435E242F1}"/>
              </a:ext>
            </a:extLst>
          </p:cNvPr>
          <p:cNvSpPr/>
          <p:nvPr/>
        </p:nvSpPr>
        <p:spPr>
          <a:xfrm>
            <a:off x="1832895" y="3472895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24" name="Process 23">
            <a:extLst>
              <a:ext uri="{FF2B5EF4-FFF2-40B4-BE49-F238E27FC236}">
                <a16:creationId xmlns:a16="http://schemas.microsoft.com/office/drawing/2014/main" id="{57B5854F-682E-F545-9AD4-31626B20D93A}"/>
              </a:ext>
            </a:extLst>
          </p:cNvPr>
          <p:cNvSpPr/>
          <p:nvPr/>
        </p:nvSpPr>
        <p:spPr>
          <a:xfrm>
            <a:off x="4487213" y="3471735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5" name="Process 24">
            <a:extLst>
              <a:ext uri="{FF2B5EF4-FFF2-40B4-BE49-F238E27FC236}">
                <a16:creationId xmlns:a16="http://schemas.microsoft.com/office/drawing/2014/main" id="{3E834711-B904-2A46-877F-520CCE42BAA3}"/>
              </a:ext>
            </a:extLst>
          </p:cNvPr>
          <p:cNvSpPr/>
          <p:nvPr/>
        </p:nvSpPr>
        <p:spPr>
          <a:xfrm>
            <a:off x="7156566" y="3470577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9E0585-8D3D-2948-8625-AF24E12415B2}"/>
              </a:ext>
            </a:extLst>
          </p:cNvPr>
          <p:cNvCxnSpPr/>
          <p:nvPr/>
        </p:nvCxnSpPr>
        <p:spPr>
          <a:xfrm>
            <a:off x="7448454" y="4053196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6EB8B6-F8FD-8B4B-93A3-E35EBD41AC72}"/>
              </a:ext>
            </a:extLst>
          </p:cNvPr>
          <p:cNvCxnSpPr>
            <a:stCxn id="13" idx="4"/>
            <a:endCxn id="16" idx="0"/>
          </p:cNvCxnSpPr>
          <p:nvPr/>
        </p:nvCxnSpPr>
        <p:spPr>
          <a:xfrm>
            <a:off x="4784441" y="5490983"/>
            <a:ext cx="0" cy="585969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0E144C-2398-AC43-93DD-91DA6F1CF4D7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>
            <a:off x="2130219" y="4446384"/>
            <a:ext cx="0" cy="383927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2DAA61-C11B-E549-814C-F2A5523155EC}"/>
              </a:ext>
            </a:extLst>
          </p:cNvPr>
          <p:cNvGrpSpPr/>
          <p:nvPr/>
        </p:nvGrpSpPr>
        <p:grpSpPr>
          <a:xfrm>
            <a:off x="7026834" y="4328938"/>
            <a:ext cx="1537252" cy="523220"/>
            <a:chOff x="4595752" y="4199049"/>
            <a:chExt cx="1537252" cy="5232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600D633-3751-294F-A0C0-874E562ABF5A}"/>
                </a:ext>
              </a:extLst>
            </p:cNvPr>
            <p:cNvSpPr txBox="1"/>
            <p:nvPr/>
          </p:nvSpPr>
          <p:spPr>
            <a:xfrm>
              <a:off x="5081113" y="4225337"/>
              <a:ext cx="10518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 Neue Medium" charset="0"/>
                  <a:ea typeface="Helvetica Neue Medium" charset="0"/>
                  <a:cs typeface="Helvetica Neue Medium" charset="0"/>
                </a:rPr>
                <a:t>[0,0,1]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694AA5F-C16C-3C47-8BCB-C17A2F14FE12}"/>
                </a:ext>
              </a:extLst>
            </p:cNvPr>
            <p:cNvSpPr/>
            <p:nvPr/>
          </p:nvSpPr>
          <p:spPr>
            <a:xfrm>
              <a:off x="4944554" y="443808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8DFD1A-C736-2648-96A6-2169516F4511}"/>
                </a:ext>
              </a:extLst>
            </p:cNvPr>
            <p:cNvSpPr txBox="1"/>
            <p:nvPr/>
          </p:nvSpPr>
          <p:spPr>
            <a:xfrm>
              <a:off x="4595752" y="4199049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E775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41968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4840-7ED1-6A40-9A44-2E82099E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vector timestamps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F4244-411F-A24E-A2B1-0E3BC5F85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0"/>
            <a:ext cx="7886700" cy="4888277"/>
          </a:xfrm>
        </p:spPr>
        <p:txBody>
          <a:bodyPr>
            <a:normAutofit/>
          </a:bodyPr>
          <a:lstStyle/>
          <a:p>
            <a:r>
              <a:rPr lang="en-US" dirty="0">
                <a:cs typeface="Helvetica Neue Medium" charset="0"/>
              </a:rPr>
              <a:t>Rule for comparing vector timestamps: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=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=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</a:t>
            </a:r>
          </a:p>
          <a:p>
            <a:pPr lvl="2"/>
            <a:r>
              <a:rPr lang="en-US" dirty="0">
                <a:cs typeface="Helvetica Neue Medium" charset="0"/>
              </a:rPr>
              <a:t>They are the same event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&lt;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≤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 and V(a) ≠ V(b)</a:t>
            </a:r>
          </a:p>
          <a:p>
            <a:pPr lvl="2"/>
            <a:r>
              <a:rPr lang="en-US" dirty="0">
                <a:cs typeface="Helvetica Neue Medium" charset="0"/>
              </a:rPr>
              <a:t>a </a:t>
            </a:r>
            <a:r>
              <a:rPr lang="en-US" dirty="0">
                <a:cs typeface="Helvetica Neue Medium" charset="0"/>
                <a:sym typeface="Wingdings"/>
              </a:rPr>
              <a:t> b</a:t>
            </a:r>
            <a:endParaRPr lang="en-US" dirty="0">
              <a:cs typeface="Helvetica Neue Medium" charset="0"/>
            </a:endParaRPr>
          </a:p>
          <a:p>
            <a:endParaRPr lang="en-US" dirty="0">
              <a:cs typeface="Helvetica Neue Medium" charset="0"/>
            </a:endParaRPr>
          </a:p>
          <a:p>
            <a:r>
              <a:rPr lang="en-US" dirty="0">
                <a:cs typeface="Helvetica Neue Medium" charset="0"/>
              </a:rPr>
              <a:t>Concurrency: 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|| V(b) if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&lt; b</a:t>
            </a:r>
            <a:r>
              <a:rPr lang="en-US" baseline="-25000" dirty="0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and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 &gt;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, some </a:t>
            </a:r>
            <a:r>
              <a:rPr lang="en-US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, j</a:t>
            </a:r>
          </a:p>
          <a:p>
            <a:pPr lvl="2"/>
            <a:r>
              <a:rPr lang="en-US" dirty="0">
                <a:cs typeface="Helvetica Neue Medium" charset="0"/>
              </a:rPr>
              <a:t>a || b</a:t>
            </a:r>
          </a:p>
          <a:p>
            <a:endParaRPr lang="en-US" dirty="0">
              <a:cs typeface="Helvetica Neue Medium" charset="0"/>
            </a:endParaRP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E20B9-6868-924E-B323-34A1ACE32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49FC4-5EF9-1C4A-8C98-CBDC4860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613B8-5C55-074D-B41D-5324AB023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1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502F5-4654-904B-A739-8E7F9F52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78C9B-B05A-2843-86CF-6DD754920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AB698-685D-5D47-B9F3-27B3D38A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7E1EAAF-FFB1-4E47-B5EA-E553E61A2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7892"/>
            <a:ext cx="7886700" cy="472829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Two events a,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Lamport clocks: C(a) &lt; C(z)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800" dirty="0">
                <a:ea typeface="Helvetica Neue Medium" charset="0"/>
                <a:cs typeface="Helvetica Neue Medium" charset="0"/>
              </a:rPr>
              <a:t>     </a:t>
            </a:r>
            <a:r>
              <a:rPr lang="en-US" sz="2800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sz="2800" dirty="0"/>
              <a:t>z -/-&gt; </a:t>
            </a:r>
            <a:r>
              <a:rPr lang="en-US" sz="2800" dirty="0">
                <a:sym typeface="Wingdings"/>
              </a:rPr>
              <a:t>a, i.e., either a  z or a || z</a:t>
            </a:r>
            <a:endParaRPr lang="en-US" sz="3200" i="0" spc="0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Vector clocks: V(a) &lt; V(z)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dirty="0">
                <a:ea typeface="Helvetica Neue Medium" charset="0"/>
                <a:cs typeface="Helvetica Neue Medium" charset="0"/>
              </a:rPr>
              <a:t>	</a:t>
            </a:r>
            <a:r>
              <a:rPr lang="en-US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dirty="0"/>
              <a:t>a </a:t>
            </a:r>
            <a:r>
              <a:rPr lang="en-US" dirty="0">
                <a:sym typeface="Wingdings"/>
              </a:rPr>
              <a:t> z</a:t>
            </a:r>
            <a:endParaRPr lang="en-US" altLang="en-US" sz="3200" dirty="0"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8119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502F5-4654-904B-A739-8E7F9F52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78C9B-B05A-2843-86CF-6DD754920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AB698-685D-5D47-B9F3-27B3D38A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7E1EAAF-FFB1-4E47-B5EA-E553E61A2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7892"/>
            <a:ext cx="7886700" cy="472829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Two events a,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Lamport clocks: C(a) &lt; C(z)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800" dirty="0">
                <a:ea typeface="Helvetica Neue Medium" charset="0"/>
                <a:cs typeface="Helvetica Neue Medium" charset="0"/>
              </a:rPr>
              <a:t>     </a:t>
            </a:r>
            <a:r>
              <a:rPr lang="en-US" sz="2800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sz="2800" dirty="0"/>
              <a:t>z -/-&gt; </a:t>
            </a:r>
            <a:r>
              <a:rPr lang="en-US" sz="2800" dirty="0">
                <a:sym typeface="Wingdings"/>
              </a:rPr>
              <a:t>a, i.e., either a  z or a || z</a:t>
            </a:r>
            <a:endParaRPr lang="en-US" sz="3200" i="0" spc="0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Vector clocks: V(a) &lt; V(z)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dirty="0">
                <a:ea typeface="Helvetica Neue Medium" charset="0"/>
                <a:cs typeface="Helvetica Neue Medium" charset="0"/>
              </a:rPr>
              <a:t>	</a:t>
            </a:r>
            <a:r>
              <a:rPr lang="en-US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dirty="0"/>
              <a:t>a </a:t>
            </a:r>
            <a:r>
              <a:rPr lang="en-US" dirty="0">
                <a:sym typeface="Wingdings"/>
              </a:rPr>
              <a:t> z</a:t>
            </a:r>
            <a:endParaRPr lang="en-US" altLang="en-US" sz="3200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280676-7F87-D84B-B740-B3CB2762EC66}"/>
              </a:ext>
            </a:extLst>
          </p:cNvPr>
          <p:cNvSpPr txBox="1"/>
          <p:nvPr/>
        </p:nvSpPr>
        <p:spPr>
          <a:xfrm>
            <a:off x="628650" y="4916183"/>
            <a:ext cx="7886700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Vector clock timestamps precisely capture happens-before </a:t>
            </a:r>
            <a:r>
              <a:rPr lang="en-US" sz="2800">
                <a:latin typeface="Helvetica" pitchFamily="2" charset="0"/>
                <a:ea typeface="Helvetica Neue Medium" charset="0"/>
                <a:cs typeface="Helvetica Neue Medium" charset="0"/>
              </a:rPr>
              <a:t>relation (potential causality)</a:t>
            </a:r>
            <a:endParaRPr lang="en-US" sz="2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0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A6B5-2649-E047-A449-741A6D109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use Coordinated Universal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C0470-AE18-1549-84F0-25E79EAC1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altLang="en-US" dirty="0"/>
              <a:t>UTC is broadcast from radio stations on land and satellite (e.g., the Global Positioning System)</a:t>
            </a:r>
          </a:p>
          <a:p>
            <a:pPr lvl="1"/>
            <a:r>
              <a:rPr lang="en-GB" altLang="en-US" dirty="0"/>
              <a:t>Computers with receivers can synchronize their clocks with these timing signals</a:t>
            </a:r>
          </a:p>
          <a:p>
            <a:endParaRPr lang="en-GB" altLang="en-US" dirty="0"/>
          </a:p>
          <a:p>
            <a:r>
              <a:rPr lang="en-GB" altLang="en-US" dirty="0"/>
              <a:t>Signals from land-based stations are accurate to about 0.1−10 milliseconds</a:t>
            </a:r>
          </a:p>
          <a:p>
            <a:endParaRPr lang="en-GB" altLang="en-US" dirty="0"/>
          </a:p>
          <a:p>
            <a:r>
              <a:rPr lang="en-GB" altLang="en-US" dirty="0"/>
              <a:t>Signals from GPS are accurate to about one microsecond</a:t>
            </a:r>
          </a:p>
          <a:p>
            <a:pPr lvl="1"/>
            <a:r>
              <a:rPr lang="en-GB" altLang="en-US" i="1" dirty="0"/>
              <a:t>Why can’t we put GPS receivers on all our computers?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28CC6-0F9F-5E45-899E-14FB78EE8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599EB-26E9-7147-80D2-C684F7697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1F604-F5B0-D841-A190-011F32583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7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C41A-06AF-3E41-AD9B-2C4F0A68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to a time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F7A4-66B6-C044-98D9-D926BC255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server with an accurate clock (e.g., GPS-receiver)</a:t>
            </a:r>
          </a:p>
          <a:p>
            <a:pPr lvl="1"/>
            <a:r>
              <a:rPr lang="en-US" dirty="0"/>
              <a:t>Could simply issue an RPC to obtain the time: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760D3-2B81-C640-9952-8CA7C1DC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903EE-AC36-9349-94C2-2724D1038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CS475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4A41E-962F-534C-A3DE-86BA1419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B1CB19-CE4C-6D45-84C4-A314C30E33E4}"/>
              </a:ext>
            </a:extLst>
          </p:cNvPr>
          <p:cNvSpPr>
            <a:spLocks/>
          </p:cNvSpPr>
          <p:nvPr/>
        </p:nvSpPr>
        <p:spPr bwMode="auto">
          <a:xfrm>
            <a:off x="2442575" y="322857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ea typeface="Gill Sans" pitchFamily="-84" charset="0"/>
                <a:cs typeface="Arial"/>
              </a:rPr>
              <a:t>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7FB66-36EE-9F41-93DD-91DEBD056526}"/>
              </a:ext>
            </a:extLst>
          </p:cNvPr>
          <p:cNvSpPr>
            <a:spLocks/>
          </p:cNvSpPr>
          <p:nvPr/>
        </p:nvSpPr>
        <p:spPr bwMode="auto">
          <a:xfrm>
            <a:off x="5890252" y="3234196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ea typeface="Gill Sans" pitchFamily="-84" charset="0"/>
                <a:cs typeface="Arial"/>
              </a:rPr>
              <a:t>Server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22DCA-E180-B742-BFBC-9D4EE5621283}"/>
              </a:ext>
            </a:extLst>
          </p:cNvPr>
          <p:cNvSpPr txBox="1"/>
          <p:nvPr/>
        </p:nvSpPr>
        <p:spPr>
          <a:xfrm rot="373032">
            <a:off x="3621807" y="3559634"/>
            <a:ext cx="151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Time of day?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9BDE6E-2C20-CC47-ADBF-2ED26C0538B1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254852" y="3669162"/>
            <a:ext cx="778" cy="1510711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0B7066-B12E-E24D-A99E-3DF92A9E6DB7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5505267" y="3669162"/>
            <a:ext cx="0" cy="1481512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FB3251-B588-0848-8D03-87CDD89B0D07}"/>
              </a:ext>
            </a:extLst>
          </p:cNvPr>
          <p:cNvSpPr txBox="1"/>
          <p:nvPr/>
        </p:nvSpPr>
        <p:spPr>
          <a:xfrm>
            <a:off x="5610545" y="4750564"/>
            <a:ext cx="86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Time ↓</a:t>
            </a:r>
          </a:p>
        </p:txBody>
      </p: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559FC799-256D-DE4C-AF5B-481DE1774554}"/>
              </a:ext>
            </a:extLst>
          </p:cNvPr>
          <p:cNvCxnSpPr/>
          <p:nvPr/>
        </p:nvCxnSpPr>
        <p:spPr>
          <a:xfrm flipH="1" flipV="1">
            <a:off x="3254853" y="3851250"/>
            <a:ext cx="2250414" cy="2521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8">
            <a:extLst>
              <a:ext uri="{FF2B5EF4-FFF2-40B4-BE49-F238E27FC236}">
                <a16:creationId xmlns:a16="http://schemas.microsoft.com/office/drawing/2014/main" id="{B65DAACF-6590-3D41-BCF3-8C9BD1DF31B1}"/>
              </a:ext>
            </a:extLst>
          </p:cNvPr>
          <p:cNvCxnSpPr/>
          <p:nvPr/>
        </p:nvCxnSpPr>
        <p:spPr>
          <a:xfrm flipV="1">
            <a:off x="3254851" y="4361438"/>
            <a:ext cx="2250416" cy="35157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32216F-6E61-134C-85B4-937B0C9A1D97}"/>
              </a:ext>
            </a:extLst>
          </p:cNvPr>
          <p:cNvSpPr txBox="1"/>
          <p:nvPr/>
        </p:nvSpPr>
        <p:spPr>
          <a:xfrm rot="21147479">
            <a:off x="3799120" y="413757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2:50 PM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3BB605-9D49-5E4A-ADCB-18DFDF74F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943" y="3017817"/>
            <a:ext cx="674218" cy="6742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4E7D77-D4DF-8741-8DE8-C9B581A2D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819" y="3017817"/>
            <a:ext cx="675636" cy="6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78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19801</TotalTime>
  <Words>4338</Words>
  <Application>Microsoft Macintosh PowerPoint</Application>
  <PresentationFormat>On-screen Show (4:3)</PresentationFormat>
  <Paragraphs>1169</Paragraphs>
  <Slides>78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8" baseType="lpstr">
      <vt:lpstr>Arial</vt:lpstr>
      <vt:lpstr>Calibri</vt:lpstr>
      <vt:lpstr>Consolas</vt:lpstr>
      <vt:lpstr>Franklin Gothic Medium Cond</vt:lpstr>
      <vt:lpstr>Gill Sans</vt:lpstr>
      <vt:lpstr>Helvetica</vt:lpstr>
      <vt:lpstr>Helvetica Neue Light</vt:lpstr>
      <vt:lpstr>Helvetica Neue Medium</vt:lpstr>
      <vt:lpstr>Helvetica Neue Thin</vt:lpstr>
      <vt:lpstr>Office Theme</vt:lpstr>
      <vt:lpstr>Time &amp; Clocks</vt:lpstr>
      <vt:lpstr>Today’s outline</vt:lpstr>
      <vt:lpstr>A distributed edit-compile workflow</vt:lpstr>
      <vt:lpstr>A distributed edit-compile workflow</vt:lpstr>
      <vt:lpstr>A distributed edit-compile workflow</vt:lpstr>
      <vt:lpstr>What makes time synchronization hard?</vt:lpstr>
      <vt:lpstr>Today’s outline</vt:lpstr>
      <vt:lpstr>Just use Coordinated Universal Time?</vt:lpstr>
      <vt:lpstr>Synchronization to a time server</vt:lpstr>
      <vt:lpstr>Synchronization to a time server</vt:lpstr>
      <vt:lpstr>Cristian’s algorithm: Outline</vt:lpstr>
      <vt:lpstr>Cristian’s algorithm: Outline</vt:lpstr>
      <vt:lpstr>Cristian’s algorithm: Outline</vt:lpstr>
      <vt:lpstr>Cristian’s algorithm: Outline</vt:lpstr>
      <vt:lpstr>Cristian’s algorithm: Outline</vt:lpstr>
      <vt:lpstr>Cristian’s algorithm: Offset sample calculation</vt:lpstr>
      <vt:lpstr>Cristian’s algorithm: Offset sample calculation</vt:lpstr>
      <vt:lpstr>Cristian’s algorithm: Offset sample calculation</vt:lpstr>
      <vt:lpstr>Cristian’s algorithm: Offset sample calculation</vt:lpstr>
      <vt:lpstr>Cristian’s algorithm: Offset sample calculation</vt:lpstr>
      <vt:lpstr>Clock synchronization: Takeaway points</vt:lpstr>
      <vt:lpstr>Clock synchronization: Takeaway points</vt:lpstr>
      <vt:lpstr>Clock synchronization: Takeaway points</vt:lpstr>
      <vt:lpstr>Today’s outline</vt:lpstr>
      <vt:lpstr>Motivation: Multi-site database replication</vt:lpstr>
      <vt:lpstr>Motivation: Multi-site database replication</vt:lpstr>
      <vt:lpstr>The consequences of concurrent updates</vt:lpstr>
      <vt:lpstr>Idea: Logical clocks</vt:lpstr>
      <vt:lpstr>Idea: Logical clocks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Lamport clocks: Objective</vt:lpstr>
      <vt:lpstr>The Lamport Clock algorithm</vt:lpstr>
      <vt:lpstr>The Lamport Clock algorithm</vt:lpstr>
      <vt:lpstr>The Lamport Clock algorithm</vt:lpstr>
      <vt:lpstr>The Lamport Clock algorithm</vt:lpstr>
      <vt:lpstr>The Lamport Clock algorithm</vt:lpstr>
      <vt:lpstr>Lamport Timestamps: Ordering all events</vt:lpstr>
      <vt:lpstr>Order all these events</vt:lpstr>
      <vt:lpstr>Totally-Ordered Multicast</vt:lpstr>
      <vt:lpstr>Totally-Ordered Multicast</vt:lpstr>
      <vt:lpstr>Totally-Ordered Multicast (Almost correct)</vt:lpstr>
      <vt:lpstr>Totally-Ordered Multicast (Almost correct)</vt:lpstr>
      <vt:lpstr>Totally-Ordered Multicast (Correct version)</vt:lpstr>
      <vt:lpstr>Totally-Ordered Multicast (Correct version)</vt:lpstr>
      <vt:lpstr>So, are we done?</vt:lpstr>
      <vt:lpstr>So, are we done?</vt:lpstr>
      <vt:lpstr>So, are we done?</vt:lpstr>
      <vt:lpstr>So, are we done?</vt:lpstr>
      <vt:lpstr>Lamport Clocks: Takeaway points</vt:lpstr>
      <vt:lpstr>Lamport Clocks: Takeaway points</vt:lpstr>
      <vt:lpstr>Lamport Clocks: Takeaway points</vt:lpstr>
      <vt:lpstr>Today’s outline</vt:lpstr>
      <vt:lpstr>Lamport Clocks and causality</vt:lpstr>
      <vt:lpstr>Vector clock: Introduction</vt:lpstr>
      <vt:lpstr>Vector clock: Update rules</vt:lpstr>
      <vt:lpstr>Vector clock: Update rules</vt:lpstr>
      <vt:lpstr>Vector clock: Example</vt:lpstr>
      <vt:lpstr>Vector clock: Example</vt:lpstr>
      <vt:lpstr>Vector clock: Example</vt:lpstr>
      <vt:lpstr>Vector clock: Example</vt:lpstr>
      <vt:lpstr>Vector clock: Example</vt:lpstr>
      <vt:lpstr>Vector clock: Example</vt:lpstr>
      <vt:lpstr>Vector clock: Example</vt:lpstr>
      <vt:lpstr>Vector clock: Example</vt:lpstr>
      <vt:lpstr>Comparing vector timestamps</vt:lpstr>
      <vt:lpstr>Vector clocks capture causality</vt:lpstr>
      <vt:lpstr>Vector clocks capture causality</vt:lpstr>
      <vt:lpstr>Comparing vector timestamps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Yue Cheng</dc:creator>
  <cp:lastModifiedBy>Yue Cheng</cp:lastModifiedBy>
  <cp:revision>393</cp:revision>
  <cp:lastPrinted>2020-01-28T17:10:00Z</cp:lastPrinted>
  <dcterms:created xsi:type="dcterms:W3CDTF">2019-12-20T04:48:00Z</dcterms:created>
  <dcterms:modified xsi:type="dcterms:W3CDTF">2021-09-16T12:41:29Z</dcterms:modified>
</cp:coreProperties>
</file>